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468" r:id="rId3"/>
    <p:sldId id="472" r:id="rId4"/>
    <p:sldId id="473" r:id="rId5"/>
    <p:sldId id="561" r:id="rId6"/>
    <p:sldId id="474" r:id="rId7"/>
    <p:sldId id="475" r:id="rId8"/>
    <p:sldId id="476" r:id="rId9"/>
    <p:sldId id="477" r:id="rId10"/>
    <p:sldId id="478" r:id="rId11"/>
    <p:sldId id="479" r:id="rId12"/>
    <p:sldId id="480" r:id="rId13"/>
    <p:sldId id="481" r:id="rId14"/>
    <p:sldId id="482" r:id="rId15"/>
    <p:sldId id="483" r:id="rId16"/>
    <p:sldId id="484" r:id="rId17"/>
    <p:sldId id="485" r:id="rId18"/>
    <p:sldId id="486" r:id="rId19"/>
    <p:sldId id="487" r:id="rId20"/>
    <p:sldId id="562" r:id="rId21"/>
    <p:sldId id="563" r:id="rId22"/>
    <p:sldId id="564" r:id="rId23"/>
    <p:sldId id="565" r:id="rId24"/>
    <p:sldId id="566" r:id="rId25"/>
    <p:sldId id="568" r:id="rId26"/>
    <p:sldId id="569" r:id="rId27"/>
    <p:sldId id="469" r:id="rId28"/>
    <p:sldId id="488" r:id="rId29"/>
    <p:sldId id="489" r:id="rId30"/>
    <p:sldId id="490" r:id="rId31"/>
    <p:sldId id="491" r:id="rId32"/>
    <p:sldId id="492" r:id="rId33"/>
    <p:sldId id="493" r:id="rId34"/>
    <p:sldId id="494" r:id="rId35"/>
    <p:sldId id="495" r:id="rId36"/>
    <p:sldId id="496" r:id="rId37"/>
    <p:sldId id="470" r:id="rId38"/>
    <p:sldId id="519" r:id="rId39"/>
    <p:sldId id="498" r:id="rId40"/>
    <p:sldId id="518" r:id="rId41"/>
    <p:sldId id="499" r:id="rId42"/>
    <p:sldId id="500" r:id="rId43"/>
    <p:sldId id="501" r:id="rId44"/>
    <p:sldId id="502" r:id="rId45"/>
    <p:sldId id="503" r:id="rId46"/>
    <p:sldId id="504" r:id="rId47"/>
    <p:sldId id="505" r:id="rId48"/>
    <p:sldId id="506" r:id="rId49"/>
    <p:sldId id="507" r:id="rId50"/>
    <p:sldId id="515" r:id="rId51"/>
    <p:sldId id="516" r:id="rId52"/>
    <p:sldId id="471" r:id="rId53"/>
    <p:sldId id="520" r:id="rId54"/>
    <p:sldId id="573" r:id="rId55"/>
    <p:sldId id="521" r:id="rId56"/>
    <p:sldId id="575" r:id="rId57"/>
    <p:sldId id="577" r:id="rId58"/>
    <p:sldId id="522" r:id="rId59"/>
    <p:sldId id="523" r:id="rId60"/>
    <p:sldId id="524" r:id="rId61"/>
    <p:sldId id="525" r:id="rId62"/>
    <p:sldId id="578" r:id="rId63"/>
    <p:sldId id="526" r:id="rId64"/>
    <p:sldId id="527" r:id="rId65"/>
    <p:sldId id="533" r:id="rId66"/>
    <p:sldId id="570" r:id="rId67"/>
    <p:sldId id="534" r:id="rId68"/>
    <p:sldId id="572" r:id="rId69"/>
    <p:sldId id="571" r:id="rId70"/>
    <p:sldId id="535" r:id="rId71"/>
  </p:sldIdLst>
  <p:sldSz cx="13004800" cy="9753600"/>
  <p:notesSz cx="6858000" cy="9144000"/>
  <p:defaultTextStyle>
    <a:lvl1pPr algn="ctr" defTabSz="584200">
      <a:defRPr sz="4200">
        <a:latin typeface="+mj-lt"/>
        <a:ea typeface="+mj-ea"/>
        <a:cs typeface="+mj-cs"/>
        <a:sym typeface="Helvetica Neue Light"/>
      </a:defRPr>
    </a:lvl1pPr>
    <a:lvl2pPr indent="342900" algn="ctr" defTabSz="584200">
      <a:defRPr sz="4200">
        <a:latin typeface="+mj-lt"/>
        <a:ea typeface="+mj-ea"/>
        <a:cs typeface="+mj-cs"/>
        <a:sym typeface="Helvetica Neue Light"/>
      </a:defRPr>
    </a:lvl2pPr>
    <a:lvl3pPr indent="685800" algn="ctr" defTabSz="584200">
      <a:defRPr sz="4200">
        <a:latin typeface="+mj-lt"/>
        <a:ea typeface="+mj-ea"/>
        <a:cs typeface="+mj-cs"/>
        <a:sym typeface="Helvetica Neue Light"/>
      </a:defRPr>
    </a:lvl3pPr>
    <a:lvl4pPr indent="1028700" algn="ctr" defTabSz="584200">
      <a:defRPr sz="4200">
        <a:latin typeface="+mj-lt"/>
        <a:ea typeface="+mj-ea"/>
        <a:cs typeface="+mj-cs"/>
        <a:sym typeface="Helvetica Neue Light"/>
      </a:defRPr>
    </a:lvl4pPr>
    <a:lvl5pPr indent="1371600" algn="ctr" defTabSz="584200">
      <a:defRPr sz="4200">
        <a:latin typeface="+mj-lt"/>
        <a:ea typeface="+mj-ea"/>
        <a:cs typeface="+mj-cs"/>
        <a:sym typeface="Helvetica Neue Light"/>
      </a:defRPr>
    </a:lvl5pPr>
    <a:lvl6pPr indent="1714500" algn="ctr" defTabSz="584200">
      <a:defRPr sz="4200">
        <a:latin typeface="+mj-lt"/>
        <a:ea typeface="+mj-ea"/>
        <a:cs typeface="+mj-cs"/>
        <a:sym typeface="Helvetica Neue Light"/>
      </a:defRPr>
    </a:lvl6pPr>
    <a:lvl7pPr indent="2057400" algn="ctr" defTabSz="584200">
      <a:defRPr sz="4200">
        <a:latin typeface="+mj-lt"/>
        <a:ea typeface="+mj-ea"/>
        <a:cs typeface="+mj-cs"/>
        <a:sym typeface="Helvetica Neue Light"/>
      </a:defRPr>
    </a:lvl7pPr>
    <a:lvl8pPr indent="2400300" algn="ctr" defTabSz="584200">
      <a:defRPr sz="4200">
        <a:latin typeface="+mj-lt"/>
        <a:ea typeface="+mj-ea"/>
        <a:cs typeface="+mj-cs"/>
        <a:sym typeface="Helvetica Neue Light"/>
      </a:defRPr>
    </a:lvl8pPr>
    <a:lvl9pPr indent="2743200" algn="ctr" defTabSz="584200">
      <a:defRPr sz="4200">
        <a:latin typeface="+mj-lt"/>
        <a:ea typeface="+mj-ea"/>
        <a:cs typeface="+mj-cs"/>
        <a:sym typeface="Helvetica Neue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Ref idx="min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inor">
          <a:srgbClr val="444444"/>
        </a:fontRef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>
        <a:fontRef idx="min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25D6B"/>
          </a:solidFill>
        </a:fill>
      </a:tcStyle>
    </a:firstRow>
  </a:tblStyle>
  <a:tblStyle styleId="{C7B018BB-80A7-4F77-B60F-C8B233D01FF8}" styleName="">
    <a:tblBg/>
    <a:wholeTbl>
      <a:tcTxStyle>
        <a:fontRef idx="min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>
        <a:fontRef idx="min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>
        <a:fontRef idx="minor">
          <a:srgbClr val="444444"/>
        </a:fontRef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inor">
          <a:srgbClr val="444444"/>
        </a:fontRef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rgbClr val="A9A584"/>
              </a:solidFill>
              <a:prstDash val="solid"/>
              <a:miter lim="400000"/>
            </a:ln>
          </a:right>
          <a:top>
            <a:ln w="12700" cap="flat">
              <a:solidFill>
                <a:srgbClr val="A9A584"/>
              </a:solidFill>
              <a:prstDash val="solid"/>
              <a:miter lim="400000"/>
            </a:ln>
          </a:top>
          <a:bottom>
            <a:ln w="12700" cap="flat">
              <a:solidFill>
                <a:srgbClr val="A9A584"/>
              </a:solidFill>
              <a:prstDash val="solid"/>
              <a:miter lim="400000"/>
            </a:ln>
          </a:bottom>
          <a:insideH>
            <a:ln w="12700" cap="flat">
              <a:solidFill>
                <a:srgbClr val="A9A584"/>
              </a:solidFill>
              <a:prstDash val="solid"/>
              <a:miter lim="400000"/>
            </a:ln>
          </a:insideH>
          <a:insideV>
            <a:ln w="12700" cap="flat">
              <a:solidFill>
                <a:srgbClr val="A9A584"/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>
        <a:fontRef idx="minor">
          <a:srgbClr val="444444"/>
        </a:fontRef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584"/>
              </a:solidFill>
              <a:prstDash val="solid"/>
              <a:miter lim="400000"/>
            </a:ln>
          </a:left>
          <a:right>
            <a:ln w="12700" cap="flat">
              <a:solidFill>
                <a:srgbClr val="A9A584"/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rgbClr val="A9A584"/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>
        <a:fontRef idx="min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>
        <a:fontRef idx="min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rgbClr val="A9A58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>
        <a:fontRef idx="minor">
          <a:srgbClr val="444444"/>
        </a:fontRef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inor">
          <a:srgbClr val="444444"/>
        </a:fontRef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>
        <a:fontRef idx="min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>
        <a:fontRef idx="min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>
        <a:fontRef idx="minor">
          <a:srgbClr val="777777"/>
        </a:fontRef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21"/>
    <p:restoredTop sz="94674"/>
  </p:normalViewPr>
  <p:slideViewPr>
    <p:cSldViewPr snapToGrid="0" snapToObjects="1">
      <p:cViewPr varScale="1">
        <p:scale>
          <a:sx n="87" d="100"/>
          <a:sy n="87" d="100"/>
        </p:scale>
        <p:origin x="1392" y="20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281671-55DA-424B-A202-D35E05CCDA29}" type="doc">
      <dgm:prSet loTypeId="urn:microsoft.com/office/officeart/2005/8/layout/arrow4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8FC8C6-6D0D-8D42-84DC-0609BE92D8E8}">
      <dgm:prSet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Execution of code chosen by attacker</a:t>
          </a:r>
          <a:endParaRPr lang="en-US" b="1" dirty="0">
            <a:solidFill>
              <a:schemeClr val="bg1"/>
            </a:solidFill>
          </a:endParaRPr>
        </a:p>
      </dgm:t>
    </dgm:pt>
    <dgm:pt modelId="{64C44398-5768-774B-A52D-29C9F52F4094}">
      <dgm:prSet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Memory access violations</a:t>
          </a:r>
        </a:p>
      </dgm:t>
    </dgm:pt>
    <dgm:pt modelId="{D330467E-310F-334E-9132-B235A85FF81E}">
      <dgm:prSet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Unexpected transfer of control</a:t>
          </a:r>
          <a:endParaRPr lang="en-US" b="1" dirty="0">
            <a:solidFill>
              <a:schemeClr val="bg1"/>
            </a:solidFill>
          </a:endParaRPr>
        </a:p>
      </dgm:t>
    </dgm:pt>
    <dgm:pt modelId="{460C503E-9CB9-D646-8889-A33342E1C4ED}">
      <dgm:prSet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Corruption of program data</a:t>
          </a:r>
          <a:endParaRPr lang="en-US" b="1" dirty="0">
            <a:solidFill>
              <a:schemeClr val="bg1"/>
            </a:solidFill>
          </a:endParaRPr>
        </a:p>
      </dgm:t>
    </dgm:pt>
    <dgm:pt modelId="{C4A9EC72-11A8-FD44-AF7E-BEA6EFE66B14}" type="sibTrans" cxnId="{B030638C-6241-244A-B022-C36577DC6B20}">
      <dgm:prSet/>
      <dgm:spPr/>
      <dgm:t>
        <a:bodyPr/>
        <a:lstStyle/>
        <a:p>
          <a:endParaRPr lang="en-US"/>
        </a:p>
      </dgm:t>
    </dgm:pt>
    <dgm:pt modelId="{FAC1E775-43A2-1B47-90FF-74549CB1D0C5}" type="parTrans" cxnId="{B030638C-6241-244A-B022-C36577DC6B20}">
      <dgm:prSet/>
      <dgm:spPr/>
      <dgm:t>
        <a:bodyPr/>
        <a:lstStyle/>
        <a:p>
          <a:endParaRPr lang="en-US"/>
        </a:p>
      </dgm:t>
    </dgm:pt>
    <dgm:pt modelId="{02C44827-B7DE-DC47-B12D-71D4B26965BE}" type="sibTrans" cxnId="{CACF1BCA-3B5A-DC41-952F-44566A245D03}">
      <dgm:prSet/>
      <dgm:spPr/>
      <dgm:t>
        <a:bodyPr/>
        <a:lstStyle/>
        <a:p>
          <a:endParaRPr lang="en-US"/>
        </a:p>
      </dgm:t>
    </dgm:pt>
    <dgm:pt modelId="{077304AF-D2F7-F54D-9816-92E7951992AA}" type="parTrans" cxnId="{CACF1BCA-3B5A-DC41-952F-44566A245D03}">
      <dgm:prSet/>
      <dgm:spPr/>
      <dgm:t>
        <a:bodyPr/>
        <a:lstStyle/>
        <a:p>
          <a:endParaRPr lang="en-US"/>
        </a:p>
      </dgm:t>
    </dgm:pt>
    <dgm:pt modelId="{158DE0DB-773B-D94A-89BE-6CC7EC4D1D19}" type="sibTrans" cxnId="{BB953E71-E176-B642-8223-7A532AB4D9C3}">
      <dgm:prSet/>
      <dgm:spPr/>
      <dgm:t>
        <a:bodyPr/>
        <a:lstStyle/>
        <a:p>
          <a:endParaRPr lang="en-US"/>
        </a:p>
      </dgm:t>
    </dgm:pt>
    <dgm:pt modelId="{0D53CA49-614B-6D44-B68B-139578905001}" type="parTrans" cxnId="{BB953E71-E176-B642-8223-7A532AB4D9C3}">
      <dgm:prSet/>
      <dgm:spPr/>
      <dgm:t>
        <a:bodyPr/>
        <a:lstStyle/>
        <a:p>
          <a:endParaRPr lang="en-US"/>
        </a:p>
      </dgm:t>
    </dgm:pt>
    <dgm:pt modelId="{4DE2C567-1196-454B-A572-FE927620D71D}" type="sibTrans" cxnId="{08FD5E89-7646-7749-8675-3A16D7950E77}">
      <dgm:prSet/>
      <dgm:spPr/>
      <dgm:t>
        <a:bodyPr/>
        <a:lstStyle/>
        <a:p>
          <a:endParaRPr lang="en-US"/>
        </a:p>
      </dgm:t>
    </dgm:pt>
    <dgm:pt modelId="{99F499C5-299F-7E4C-B557-86494F7C54FF}" type="parTrans" cxnId="{08FD5E89-7646-7749-8675-3A16D7950E77}">
      <dgm:prSet/>
      <dgm:spPr/>
      <dgm:t>
        <a:bodyPr/>
        <a:lstStyle/>
        <a:p>
          <a:endParaRPr lang="en-US"/>
        </a:p>
      </dgm:t>
    </dgm:pt>
    <dgm:pt modelId="{2FCD5CC2-991E-4444-95F8-69883EC83D52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Consequences:</a:t>
          </a:r>
          <a:endParaRPr lang="en-US" b="1" dirty="0">
            <a:solidFill>
              <a:schemeClr val="bg1"/>
            </a:solidFill>
          </a:endParaRPr>
        </a:p>
      </dgm:t>
    </dgm:pt>
    <dgm:pt modelId="{D1B113CB-B2C7-8347-8ABC-7C1BA06CCAB6}" type="sibTrans" cxnId="{1A6EAA0A-4706-0846-A402-606D649CE25D}">
      <dgm:prSet/>
      <dgm:spPr/>
      <dgm:t>
        <a:bodyPr/>
        <a:lstStyle/>
        <a:p>
          <a:endParaRPr lang="en-US"/>
        </a:p>
      </dgm:t>
    </dgm:pt>
    <dgm:pt modelId="{98941333-0275-4644-ADCC-07770A7B4BF8}" type="parTrans" cxnId="{1A6EAA0A-4706-0846-A402-606D649CE25D}">
      <dgm:prSet/>
      <dgm:spPr/>
      <dgm:t>
        <a:bodyPr/>
        <a:lstStyle/>
        <a:p>
          <a:endParaRPr lang="en-US"/>
        </a:p>
      </dgm:t>
    </dgm:pt>
    <dgm:pt modelId="{4118C69E-E8C8-B447-8AB1-B36A1C9DF70E}" type="pres">
      <dgm:prSet presAssocID="{94281671-55DA-424B-A202-D35E05CCDA29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E1667B5-0A91-4444-B7DA-8CAA8E1CF0D8}" type="pres">
      <dgm:prSet presAssocID="{2FCD5CC2-991E-4444-95F8-69883EC83D52}" presName="upArrow" presStyleLbl="node1" presStyleIdx="0" presStyleCnt="1" custFlipVert="1" custFlipHor="1" custScaleX="302276" custScaleY="100000" custLinFactNeighborX="51732" custLinFactNeighborY="-2242"/>
      <dgm:spPr>
        <a:solidFill>
          <a:srgbClr val="C00000"/>
        </a:solidFill>
        <a:ln w="28575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BE780F3E-3E2D-1640-A624-4C45984A93A2}" type="pres">
      <dgm:prSet presAssocID="{2FCD5CC2-991E-4444-95F8-69883EC83D52}" presName="upArrowText" presStyleLbl="revTx" presStyleIdx="0" presStyleCnt="1" custScaleY="90769" custLinFactNeighborX="-57767" custLinFactNeighborY="-461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CF1BCA-3B5A-DC41-952F-44566A245D03}" srcId="{2FCD5CC2-991E-4444-95F8-69883EC83D52}" destId="{64C44398-5768-774B-A52D-29C9F52F4094}" srcOrd="2" destOrd="0" parTransId="{077304AF-D2F7-F54D-9816-92E7951992AA}" sibTransId="{02C44827-B7DE-DC47-B12D-71D4B26965BE}"/>
    <dgm:cxn modelId="{FC322A65-C317-524B-B1D2-10D1FBBDA8A6}" type="presOf" srcId="{D330467E-310F-334E-9132-B235A85FF81E}" destId="{BE780F3E-3E2D-1640-A624-4C45984A93A2}" srcOrd="0" destOrd="2" presId="urn:microsoft.com/office/officeart/2005/8/layout/arrow4"/>
    <dgm:cxn modelId="{08FD5E89-7646-7749-8675-3A16D7950E77}" srcId="{2FCD5CC2-991E-4444-95F8-69883EC83D52}" destId="{460C503E-9CB9-D646-8889-A33342E1C4ED}" srcOrd="0" destOrd="0" parTransId="{99F499C5-299F-7E4C-B557-86494F7C54FF}" sibTransId="{4DE2C567-1196-454B-A572-FE927620D71D}"/>
    <dgm:cxn modelId="{D95B505C-F479-1942-B5A9-F1B9B9B93894}" type="presOf" srcId="{2FCD5CC2-991E-4444-95F8-69883EC83D52}" destId="{BE780F3E-3E2D-1640-A624-4C45984A93A2}" srcOrd="0" destOrd="0" presId="urn:microsoft.com/office/officeart/2005/8/layout/arrow4"/>
    <dgm:cxn modelId="{C439D3BF-8C73-7849-9115-5A9C57890522}" type="presOf" srcId="{518FC8C6-6D0D-8D42-84DC-0609BE92D8E8}" destId="{BE780F3E-3E2D-1640-A624-4C45984A93A2}" srcOrd="0" destOrd="4" presId="urn:microsoft.com/office/officeart/2005/8/layout/arrow4"/>
    <dgm:cxn modelId="{2C7579B3-03B9-B54C-AD45-54B541167E6D}" type="presOf" srcId="{94281671-55DA-424B-A202-D35E05CCDA29}" destId="{4118C69E-E8C8-B447-8AB1-B36A1C9DF70E}" srcOrd="0" destOrd="0" presId="urn:microsoft.com/office/officeart/2005/8/layout/arrow4"/>
    <dgm:cxn modelId="{B030638C-6241-244A-B022-C36577DC6B20}" srcId="{2FCD5CC2-991E-4444-95F8-69883EC83D52}" destId="{518FC8C6-6D0D-8D42-84DC-0609BE92D8E8}" srcOrd="3" destOrd="0" parTransId="{FAC1E775-43A2-1B47-90FF-74549CB1D0C5}" sibTransId="{C4A9EC72-11A8-FD44-AF7E-BEA6EFE66B14}"/>
    <dgm:cxn modelId="{C81BFA9E-42AD-B546-A3D2-285C84ACB17B}" type="presOf" srcId="{460C503E-9CB9-D646-8889-A33342E1C4ED}" destId="{BE780F3E-3E2D-1640-A624-4C45984A93A2}" srcOrd="0" destOrd="1" presId="urn:microsoft.com/office/officeart/2005/8/layout/arrow4"/>
    <dgm:cxn modelId="{BB953E71-E176-B642-8223-7A532AB4D9C3}" srcId="{2FCD5CC2-991E-4444-95F8-69883EC83D52}" destId="{D330467E-310F-334E-9132-B235A85FF81E}" srcOrd="1" destOrd="0" parTransId="{0D53CA49-614B-6D44-B68B-139578905001}" sibTransId="{158DE0DB-773B-D94A-89BE-6CC7EC4D1D19}"/>
    <dgm:cxn modelId="{1A6EAA0A-4706-0846-A402-606D649CE25D}" srcId="{94281671-55DA-424B-A202-D35E05CCDA29}" destId="{2FCD5CC2-991E-4444-95F8-69883EC83D52}" srcOrd="0" destOrd="0" parTransId="{98941333-0275-4644-ADCC-07770A7B4BF8}" sibTransId="{D1B113CB-B2C7-8347-8ABC-7C1BA06CCAB6}"/>
    <dgm:cxn modelId="{5959A60D-270F-FE4A-808C-ACBFB220CBA9}" type="presOf" srcId="{64C44398-5768-774B-A52D-29C9F52F4094}" destId="{BE780F3E-3E2D-1640-A624-4C45984A93A2}" srcOrd="0" destOrd="3" presId="urn:microsoft.com/office/officeart/2005/8/layout/arrow4"/>
    <dgm:cxn modelId="{63262290-188C-4448-A289-22010459422F}" type="presParOf" srcId="{4118C69E-E8C8-B447-8AB1-B36A1C9DF70E}" destId="{5E1667B5-0A91-4444-B7DA-8CAA8E1CF0D8}" srcOrd="0" destOrd="0" presId="urn:microsoft.com/office/officeart/2005/8/layout/arrow4"/>
    <dgm:cxn modelId="{7BFFBE85-B394-9F40-A10A-906C9CDFC547}" type="presParOf" srcId="{4118C69E-E8C8-B447-8AB1-B36A1C9DF70E}" destId="{BE780F3E-3E2D-1640-A624-4C45984A93A2}" srcOrd="1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667B5-0A91-4444-B7DA-8CAA8E1CF0D8}">
      <dsp:nvSpPr>
        <dsp:cNvPr id="0" name=""/>
        <dsp:cNvSpPr/>
      </dsp:nvSpPr>
      <dsp:spPr>
        <a:xfrm flipH="1" flipV="1">
          <a:off x="16185" y="0"/>
          <a:ext cx="6486214" cy="7044267"/>
        </a:xfrm>
        <a:prstGeom prst="upArrow">
          <a:avLst/>
        </a:prstGeom>
        <a:solidFill>
          <a:srgbClr val="C00000"/>
        </a:solidFill>
        <a:ln w="28575"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780F3E-3E2D-1640-A624-4C45984A93A2}">
      <dsp:nvSpPr>
        <dsp:cNvPr id="0" name=""/>
        <dsp:cNvSpPr/>
      </dsp:nvSpPr>
      <dsp:spPr>
        <a:xfrm>
          <a:off x="1517221" y="35"/>
          <a:ext cx="3641344" cy="6394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0" rIns="234696" bIns="234696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solidFill>
                <a:schemeClr val="bg1"/>
              </a:solidFill>
            </a:rPr>
            <a:t>Consequences:</a:t>
          </a:r>
          <a:endParaRPr lang="en-US" sz="3300" b="1" kern="1200" dirty="0">
            <a:solidFill>
              <a:schemeClr val="bg1"/>
            </a:solidFill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b="1" kern="1200" dirty="0" smtClean="0">
              <a:solidFill>
                <a:schemeClr val="bg1"/>
              </a:solidFill>
            </a:rPr>
            <a:t>Corruption of program data</a:t>
          </a:r>
          <a:endParaRPr lang="en-US" sz="2600" b="1" kern="1200" dirty="0">
            <a:solidFill>
              <a:schemeClr val="bg1"/>
            </a:solidFill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b="1" kern="1200" dirty="0" smtClean="0">
              <a:solidFill>
                <a:schemeClr val="bg1"/>
              </a:solidFill>
            </a:rPr>
            <a:t>Unexpected transfer of control</a:t>
          </a:r>
          <a:endParaRPr lang="en-US" sz="2600" b="1" kern="1200" dirty="0">
            <a:solidFill>
              <a:schemeClr val="bg1"/>
            </a:solidFill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b="1" kern="1200" dirty="0" smtClean="0">
              <a:solidFill>
                <a:schemeClr val="bg1"/>
              </a:solidFill>
            </a:rPr>
            <a:t>Memory access violations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b="1" kern="1200" dirty="0" smtClean="0">
              <a:solidFill>
                <a:schemeClr val="bg1"/>
              </a:solidFill>
            </a:rPr>
            <a:t>Execution of code chosen by attacker</a:t>
          </a:r>
          <a:endParaRPr lang="en-US" sz="2600" b="1" kern="1200" dirty="0">
            <a:solidFill>
              <a:schemeClr val="bg1"/>
            </a:solidFill>
          </a:endParaRPr>
        </a:p>
      </dsp:txBody>
      <dsp:txXfrm>
        <a:off x="1517221" y="35"/>
        <a:ext cx="3641344" cy="6394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A3662-5352-0F4B-ADD3-64B157A5A5AB}" type="datetimeFigureOut">
              <a:rPr lang="en-US" smtClean="0"/>
              <a:t>11/25/16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F8BA5-29F8-454F-937A-442773DBB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1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54651555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Operating</a:t>
            </a:r>
            <a:r>
              <a:rPr lang="en-US" baseline="0" dirty="0" smtClean="0"/>
              <a:t> system visualized in layers, from most critical (bottom) to least critical.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E6EF5E0-C2FA-5142-86EE-14490FC049A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7615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0B1EB765-203E-4D4E-B1AC-1D7F98B5943F}" type="slidenum">
              <a:rPr lang="en-AU"/>
              <a:pPr/>
              <a:t>69</a:t>
            </a:fld>
            <a:endParaRPr lang="en-AU"/>
          </a:p>
        </p:txBody>
      </p:sp>
      <p:sp>
        <p:nvSpPr>
          <p:cNvPr id="2570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 final runtime technique that can be used places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guard pages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between critical regions of memory in a processes address space. Again,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exploits the fact that a process has much more virtual memory available than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it typically needs. Gaps are placed between the ranges of addresses used for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of the components of the address space, as was illustrated in Figure 10.4 . These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gaps, or guard pages, are flagged in the MMU as illegal addresses, and any attempt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to access them results in the process being aborted. This can prevent buffer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overflow attacks, typically of global data, which attempt to overwrite adjacent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regions in the processes address space, such as the global offset table, as we discuss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in Section 10.3 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 further extension places guard pages between stack frames or between different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allocations on the heap. This can provide further protection against stack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heap over flow attacks, but at cost in execution time supporting the large number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page mappings necessary.</a:t>
            </a:r>
            <a:endParaRPr lang="en-US" dirty="0">
              <a:latin typeface="Times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299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63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takeaway</a:t>
            </a:r>
            <a:r>
              <a:rPr lang="en-US" baseline="0" dirty="0" smtClean="0"/>
              <a:t> here is that, by acting as a sandbox, virtualization is a robust form of access control.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E6EF5E0-C2FA-5142-86EE-14490FC049A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6508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reference monitor is the most important</a:t>
            </a:r>
            <a:r>
              <a:rPr lang="en-US" baseline="0" dirty="0" smtClean="0"/>
              <a:t> part of the security kernel, controlling access to objects. A reference monitor must be tamperproof, </a:t>
            </a:r>
            <a:r>
              <a:rPr lang="en-US" baseline="0" dirty="0" err="1" smtClean="0"/>
              <a:t>unbypassable</a:t>
            </a:r>
            <a:r>
              <a:rPr lang="en-US" baseline="0" dirty="0" smtClean="0"/>
              <a:t>, and analyzable.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E6EF5E0-C2FA-5142-86EE-14490FC049A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886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TCB portion of the OS is the part we depend on for enforcement of security policy. The TCB monitors and protects the secrecy and integrity of four basic interactions: process activation, execution domain switching, memory protection, and I/O</a:t>
            </a:r>
            <a:r>
              <a:rPr lang="en-US" baseline="0" dirty="0" smtClean="0"/>
              <a:t> operation.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E6EF5E0-C2FA-5142-86EE-14490FC049A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431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Intel’s trusted boot technology uses TPMs to achieve secure startup.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E6EF5E0-C2FA-5142-86EE-14490FC049A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8043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08C2A999-AC46-FC4C-9789-057F9C4D83D7}" type="slidenum">
              <a:rPr lang="en-AU"/>
              <a:pPr/>
              <a:t>54</a:t>
            </a:fld>
            <a:endParaRPr lang="en-AU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We begin with an introduction to the basics of buffer overflow. Then we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present details of the classic stack buffer overflow. This includes a discussion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how functions store their local variables on the stack and the consequence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attempting to store more data in them than there is space available. We continue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with an overview of the purpose and design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shellcode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, which is the custom code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injected by an attacker and to which control is transferred as a result of the buffer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overflow.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Next we consider ways of defending against buffer overflow attacks. We start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with the obvious approach of preventing them by not writing code that is vulnerable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to buffer overflows in the first place. However, given the large, existing body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of buggy code, we also need to consider hardware and software mechanisms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can detect and thwart buffer overflow attacks. These include mechanisms to protect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executable address space, techniques to detect stack modifications, and approaches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that randomize the address space layout to hinder successful execution of these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attacks.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Finally, we briefly survey some of the other overflow techniques, including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return to system call and heap overflows, and mention defenses against these.</a:t>
            </a: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endParaRPr lang="en-US" dirty="0" smtClean="0"/>
          </a:p>
          <a:p>
            <a:endParaRPr lang="en-US" dirty="0">
              <a:latin typeface="Times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962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74BFFE69-4556-464D-8422-E002A492CDC0}" type="slidenum">
              <a:rPr lang="en-AU"/>
              <a:pPr/>
              <a:t>56</a:t>
            </a:fld>
            <a:endParaRPr lang="en-AU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 buffer overflow can occur as a result of a programming error when a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attempts to store data beyond the limits of a fixed-sized buffer and consequently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overwrites adjacent memory locations. These locations could hold other program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variables or parameters or program control flow data such as return addresses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pointers to previous stack frames. The buffer could be located on the stack,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heap, or in the data section of the process. The consequences of this error include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corruption of data used by the program, unexpected transfer of control in the program,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possibly memory access violations, and very likely eventual program termination.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When done deliberately as part of an attack on a system, the transfer of control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could be to code of the attacker’s choosing, resulting in the ability to execute arbitrary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code with the privileges of the attacked process.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21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A188A58A-2B5B-BC41-9105-AEFAD7F28AC4}" type="slidenum">
              <a:rPr lang="en-AU"/>
              <a:pPr/>
              <a:t>62</a:t>
            </a:fld>
            <a:endParaRPr lang="en-AU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To exploit any type of buffer overflow, such as those we have illustrated here,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 attacker needs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1. To identify a buffer overflow vulnerability in some program that can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triggered using externally sourced data under the attackers control, and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2. To understand how that buffer will be stored in the processes memory,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hence the potential for corrupting adjacent memory locations and potentially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altering the flow of execution of the program.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Identifying vulnerable programs may be done by inspection of program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source, tracing the execution of programs as they process oversized input, or using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tools such as </a:t>
            </a:r>
            <a:r>
              <a:rPr lang="en-US" sz="1200" i="1" kern="1200" baseline="0" dirty="0" err="1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fuzzing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 , which we discuss in Chapter 11 .2, to automatically identify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potentially vulnerable programs. What the attacker does with the resulting corruption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of memory varies considerably, depending on what values are being overwritten.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We will explore some of the alternatives in the following sections.</a:t>
            </a:r>
            <a:endParaRPr lang="en-US" dirty="0">
              <a:latin typeface="Times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161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7FF1951D-C0BC-F849-A16A-A55E127DF1F0}" type="slidenum">
              <a:rPr lang="en-AU"/>
              <a:pPr/>
              <a:t>68</a:t>
            </a:fld>
            <a:endParaRPr lang="en-AU"/>
          </a:p>
        </p:txBody>
      </p:sp>
      <p:sp>
        <p:nvSpPr>
          <p:cNvPr id="2549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Another run-time technique that can be used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to thwart attacks involves manipulation of the location of key data structures in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processes address space. In particular, recall that in order to implement the classic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stack overflow attack, the attacker needs to be able to predict the approximate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location of the targeted buffer. The attacker uses this predicted address to determine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 suitable return address to use in the attack to transfer control to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shellcode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. 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technique to greatly increase the difficulty of this prediction is to change the address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at which the stack is located in a random manner for each process. The range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addresses available on modern processors is large (32 bits), and most programs only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need a small fraction of that. Therefore, moving the stack memory region around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 megabyte or so has minimal impact on most programs but makes predicting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targeted buffer’s address almost impossible. This amount of variation is also much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larger than the size of most vulnerable buffers, so there is no chance of having a large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enough NOP sled to handle this range of addresses. Again this provides a degree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protection for existing programs, and while it cannot stop the attack proceeding,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program will almost certainly abort due to an invalid memory reference.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Related to this approach is the use of random dynamic memory allocation (for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malloc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() and related library routines). As we discuss in Section 10.3 , there is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class of heap buffer overflow attacks that exploit the expected proximity of successive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memory allocations, or indeed the arrangement of the heap management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structures. Randomizing the allocation of memory on the heap makes the possibility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of predicting the address of targeted buffers extremely difficult, thus thwarting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 successful execution of some heap overflow attacks.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Another target of attack is the location of standard library routines. In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attempt to bypass protections such as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nonexecutable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 stacks, some buffer overflow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variants exploit existing code in standard libraries. These are typically loaded 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 same address by the same program. To counter this form of attack, we can use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a security extension that randomizes the order of loading standard libraries by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program and their virtual memory address locations. This makes the address of any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specific function sufficiently unpredictable as to render the chance of a given attack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correctly predicting its address, very low.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OpenBSD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 system includes versions of all of these extensions in its technological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rPr>
              <a:t>support for a secure system.</a:t>
            </a:r>
            <a:endParaRPr lang="en-US" dirty="0">
              <a:latin typeface="Times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780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647700" y="4495800"/>
            <a:ext cx="11709421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" name="Shape 9"/>
          <p:cNvSpPr/>
          <p:nvPr/>
        </p:nvSpPr>
        <p:spPr>
          <a:xfrm>
            <a:off x="0" y="9359900"/>
            <a:ext cx="13004800" cy="393700"/>
          </a:xfrm>
          <a:prstGeom prst="rect">
            <a:avLst/>
          </a:prstGeom>
          <a:gradFill>
            <a:gsLst>
              <a:gs pos="0">
                <a:srgbClr val="008751"/>
              </a:gs>
              <a:gs pos="100000">
                <a:srgbClr val="1F4800"/>
              </a:gs>
            </a:gsLst>
            <a:lin ang="5400000"/>
          </a:gradFill>
          <a:ln w="12700">
            <a:miter lim="400000"/>
          </a:ln>
          <a:effectLst>
            <a:outerShdw blurRad="127000" dist="25400" dir="189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1" algn="l">
              <a:defRPr sz="1800"/>
            </a:pPr>
            <a:r>
              <a:rPr b="1" i="1" dirty="0">
                <a:solidFill>
                  <a:srgbClr val="FFFFFF"/>
                </a:solidFill>
              </a:rPr>
              <a:t>CS </a:t>
            </a:r>
            <a:r>
              <a:rPr lang="en-US" b="1" i="1" dirty="0" smtClean="0">
                <a:solidFill>
                  <a:srgbClr val="FFFFFF"/>
                </a:solidFill>
              </a:rPr>
              <a:t>497</a:t>
            </a:r>
            <a:r>
              <a:rPr b="1" i="1" dirty="0" smtClean="0">
                <a:solidFill>
                  <a:srgbClr val="FFFFFF"/>
                </a:solidFill>
              </a:rPr>
              <a:t>:</a:t>
            </a:r>
            <a:r>
              <a:rPr lang="en-US" b="1" i="1" dirty="0" smtClean="0">
                <a:solidFill>
                  <a:srgbClr val="FFFFFF"/>
                </a:solidFill>
              </a:rPr>
              <a:t> Special Topic -</a:t>
            </a:r>
            <a:r>
              <a:rPr b="1" i="1" dirty="0" smtClean="0">
                <a:solidFill>
                  <a:srgbClr val="FFFFFF"/>
                </a:solidFill>
              </a:rPr>
              <a:t> </a:t>
            </a:r>
            <a:r>
              <a:rPr lang="en-US" b="1" i="1" dirty="0" smtClean="0">
                <a:solidFill>
                  <a:srgbClr val="FFFFFF"/>
                </a:solidFill>
              </a:rPr>
              <a:t>Cybersecurity</a:t>
            </a:r>
            <a:endParaRPr sz="1200" b="1" i="1" dirty="0">
              <a:solidFill>
                <a:srgbClr val="FFFFFF"/>
              </a:solidFill>
            </a:endParaRPr>
          </a:p>
        </p:txBody>
      </p:sp>
      <p:pic>
        <p:nvPicPr>
          <p:cNvPr id="10" name="YorkCollege_Logo_Horizontal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0" y="7299866"/>
            <a:ext cx="7531100" cy="1450434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11"/>
          <p:cNvSpPr/>
          <p:nvPr/>
        </p:nvSpPr>
        <p:spPr>
          <a:xfrm>
            <a:off x="1727200" y="4762500"/>
            <a:ext cx="10706100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>
              <a:defRPr sz="1800"/>
            </a:pPr>
            <a:r>
              <a:rPr lang="en-US" sz="3200" dirty="0" smtClean="0">
                <a:solidFill>
                  <a:srgbClr val="232323"/>
                </a:solidFill>
                <a:latin typeface="+mn-lt"/>
                <a:ea typeface="+mn-ea"/>
                <a:cs typeface="+mn-cs"/>
                <a:sym typeface="Helvetica Neue"/>
              </a:rPr>
              <a:t>Lynn Ray</a:t>
            </a:r>
            <a:endParaRPr sz="3200" dirty="0">
              <a:solidFill>
                <a:srgbClr val="232323"/>
              </a:solidFill>
              <a:latin typeface="+mn-lt"/>
              <a:ea typeface="+mn-ea"/>
              <a:cs typeface="+mn-cs"/>
              <a:sym typeface="Helvetica Neue"/>
            </a:endParaRPr>
          </a:p>
          <a:p>
            <a:pPr lvl="0" algn="l">
              <a:defRPr sz="1800"/>
            </a:pPr>
            <a:r>
              <a:rPr sz="3200" dirty="0">
                <a:solidFill>
                  <a:srgbClr val="232323"/>
                </a:solidFill>
                <a:latin typeface="+mn-lt"/>
                <a:ea typeface="+mn-ea"/>
                <a:cs typeface="+mn-cs"/>
                <a:sym typeface="Helvetica Neue"/>
              </a:rPr>
              <a:t>Department of </a:t>
            </a:r>
            <a:r>
              <a:rPr lang="en-US" sz="3200" dirty="0" smtClean="0">
                <a:solidFill>
                  <a:srgbClr val="232323"/>
                </a:solidFill>
                <a:latin typeface="+mn-lt"/>
                <a:ea typeface="+mn-ea"/>
                <a:cs typeface="+mn-cs"/>
                <a:sym typeface="Helvetica Neue"/>
              </a:rPr>
              <a:t>Engineering and Computer Science</a:t>
            </a:r>
            <a:endParaRPr sz="3200" dirty="0">
              <a:solidFill>
                <a:srgbClr val="232323"/>
              </a:solidFill>
              <a:latin typeface="+mn-lt"/>
              <a:ea typeface="+mn-ea"/>
              <a:cs typeface="+mn-cs"/>
              <a:sym typeface="Helvetica Neue"/>
            </a:endParaRPr>
          </a:p>
          <a:p>
            <a:pPr lvl="0" algn="l">
              <a:defRPr sz="1800"/>
            </a:pPr>
            <a:r>
              <a:rPr sz="3200" dirty="0">
                <a:solidFill>
                  <a:srgbClr val="232323"/>
                </a:solidFill>
                <a:latin typeface="+mn-lt"/>
                <a:ea typeface="+mn-ea"/>
                <a:cs typeface="+mn-cs"/>
                <a:sym typeface="Helvetica Neue"/>
              </a:rPr>
              <a:t>York College of Pennsylvania</a:t>
            </a:r>
          </a:p>
        </p:txBody>
      </p:sp>
      <p:sp>
        <p:nvSpPr>
          <p:cNvPr id="12" name="Shape 12"/>
          <p:cNvSpPr/>
          <p:nvPr/>
        </p:nvSpPr>
        <p:spPr>
          <a:xfrm>
            <a:off x="1727200" y="221672"/>
            <a:ext cx="9118600" cy="1787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6400">
                <a:solidFill>
                  <a:srgbClr val="00875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 dirty="0">
                <a:solidFill>
                  <a:srgbClr val="008751"/>
                </a:solidFill>
              </a:rPr>
              <a:t>CS </a:t>
            </a:r>
            <a:r>
              <a:rPr lang="en-US" sz="6400" dirty="0" smtClean="0">
                <a:solidFill>
                  <a:srgbClr val="008751"/>
                </a:solidFill>
              </a:rPr>
              <a:t>497</a:t>
            </a:r>
            <a:r>
              <a:rPr sz="6400" dirty="0" smtClean="0">
                <a:solidFill>
                  <a:srgbClr val="008751"/>
                </a:solidFill>
              </a:rPr>
              <a:t>: </a:t>
            </a:r>
            <a:r>
              <a:rPr lang="en-US" sz="6400" dirty="0" smtClean="0">
                <a:solidFill>
                  <a:srgbClr val="008751"/>
                </a:solidFill>
              </a:rPr>
              <a:t>Special Topic - Cybersecurity</a:t>
            </a:r>
            <a:endParaRPr sz="6400" dirty="0">
              <a:solidFill>
                <a:srgbClr val="00875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647700" y="1968500"/>
            <a:ext cx="4876867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0" y="9359900"/>
            <a:ext cx="13004800" cy="393700"/>
          </a:xfrm>
          <a:prstGeom prst="rect">
            <a:avLst/>
          </a:prstGeom>
          <a:gradFill>
            <a:gsLst>
              <a:gs pos="0">
                <a:srgbClr val="008751"/>
              </a:gs>
              <a:gs pos="100000">
                <a:srgbClr val="1F4800"/>
              </a:gs>
            </a:gsLst>
            <a:lin ang="5400000"/>
          </a:gradFill>
          <a:ln w="12700">
            <a:miter lim="400000"/>
          </a:ln>
          <a:effectLst>
            <a:outerShdw blurRad="127000" dist="25400" dir="189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1" algn="l">
              <a:defRPr sz="1800"/>
            </a:pPr>
            <a:r>
              <a:rPr b="1" i="1" dirty="0">
                <a:solidFill>
                  <a:srgbClr val="FFFFFF"/>
                </a:solidFill>
              </a:rPr>
              <a:t>CS </a:t>
            </a:r>
            <a:r>
              <a:rPr lang="en-US" b="1" i="1" dirty="0" smtClean="0">
                <a:solidFill>
                  <a:srgbClr val="FFFFFF"/>
                </a:solidFill>
              </a:rPr>
              <a:t>497: Special Topic - Cybersecurity</a:t>
            </a:r>
            <a:endParaRPr b="1" i="1" dirty="0">
              <a:solidFill>
                <a:srgbClr val="FFFFFF"/>
              </a:solidFill>
            </a:endParaRPr>
          </a:p>
        </p:txBody>
      </p:sp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008751"/>
                </a:solidFill>
              </a:rPr>
              <a:t>Title Text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571500" y="2324100"/>
            <a:ext cx="5080000" cy="6565900"/>
          </a:xfrm>
          <a:prstGeom prst="rect">
            <a:avLst/>
          </a:prstGeom>
        </p:spPr>
        <p:txBody>
          <a:bodyPr/>
          <a:lstStyle>
            <a:lvl2pPr>
              <a:spcBef>
                <a:spcPts val="1500"/>
              </a:spcBef>
              <a:buChar char="-"/>
              <a:defRPr b="0">
                <a:solidFill>
                  <a:srgbClr val="232323"/>
                </a:solidFill>
              </a:defRPr>
            </a:lvl2pPr>
            <a:lvl3pPr>
              <a:spcBef>
                <a:spcPts val="1500"/>
              </a:spcBef>
              <a:defRPr b="0">
                <a:solidFill>
                  <a:srgbClr val="AB1500"/>
                </a:solidFill>
              </a:defRPr>
            </a:lvl3pPr>
            <a:lvl4pPr>
              <a:spcBef>
                <a:spcPts val="1500"/>
              </a:spcBef>
              <a:buChar char="-"/>
              <a:defRPr b="0">
                <a:solidFill>
                  <a:srgbClr val="232323"/>
                </a:solidFill>
              </a:defRPr>
            </a:lvl4pPr>
            <a:lvl5pPr>
              <a:spcBef>
                <a:spcPts val="1500"/>
              </a:spcBef>
              <a:defRPr b="0"/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00875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3232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AB150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3232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08751"/>
                </a:solidFill>
              </a:rPr>
              <a:t>Body Level Five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008751"/>
                </a:solidFill>
              </a:rP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xfrm>
            <a:off x="571500" y="2324100"/>
            <a:ext cx="5080000" cy="6565900"/>
          </a:xfrm>
          <a:prstGeom prst="rect">
            <a:avLst/>
          </a:prstGeom>
        </p:spPr>
        <p:txBody>
          <a:bodyPr/>
          <a:lstStyle>
            <a:lvl2pPr>
              <a:spcBef>
                <a:spcPts val="1500"/>
              </a:spcBef>
              <a:buChar char="-"/>
              <a:defRPr b="0">
                <a:solidFill>
                  <a:srgbClr val="232323"/>
                </a:solidFill>
              </a:defRPr>
            </a:lvl2pPr>
            <a:lvl3pPr>
              <a:spcBef>
                <a:spcPts val="1500"/>
              </a:spcBef>
              <a:defRPr b="0">
                <a:solidFill>
                  <a:srgbClr val="AB1500"/>
                </a:solidFill>
              </a:defRPr>
            </a:lvl3pPr>
            <a:lvl4pPr>
              <a:spcBef>
                <a:spcPts val="1500"/>
              </a:spcBef>
              <a:buChar char="-"/>
              <a:defRPr b="0">
                <a:solidFill>
                  <a:srgbClr val="232323"/>
                </a:solidFill>
              </a:defRPr>
            </a:lvl4pPr>
            <a:lvl5pPr>
              <a:spcBef>
                <a:spcPts val="1500"/>
              </a:spcBef>
              <a:defRPr b="0"/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00875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3232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AB150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3232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08751"/>
                </a:solidFill>
              </a:rPr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008751"/>
                </a:solidFill>
              </a:rP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8369300" y="2324100"/>
            <a:ext cx="4064000" cy="6565900"/>
          </a:xfrm>
          <a:prstGeom prst="rect">
            <a:avLst/>
          </a:prstGeom>
        </p:spPr>
        <p:txBody>
          <a:bodyPr/>
          <a:lstStyle>
            <a:lvl2pPr>
              <a:spcBef>
                <a:spcPts val="1500"/>
              </a:spcBef>
              <a:buChar char="-"/>
              <a:defRPr b="0">
                <a:solidFill>
                  <a:srgbClr val="232323"/>
                </a:solidFill>
              </a:defRPr>
            </a:lvl2pPr>
            <a:lvl3pPr>
              <a:spcBef>
                <a:spcPts val="1500"/>
              </a:spcBef>
              <a:defRPr b="0">
                <a:solidFill>
                  <a:srgbClr val="AB1500"/>
                </a:solidFill>
              </a:defRPr>
            </a:lvl3pPr>
            <a:lvl4pPr>
              <a:spcBef>
                <a:spcPts val="1500"/>
              </a:spcBef>
              <a:buChar char="-"/>
              <a:defRPr b="0">
                <a:solidFill>
                  <a:srgbClr val="232323"/>
                </a:solidFill>
              </a:defRPr>
            </a:lvl4pPr>
            <a:lvl5pPr>
              <a:spcBef>
                <a:spcPts val="1500"/>
              </a:spcBef>
              <a:defRPr b="0"/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00875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3232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AB150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3232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08751"/>
                </a:solidFill>
              </a:rP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244701" y="9359900"/>
            <a:ext cx="239603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291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050094" y="9040143"/>
            <a:ext cx="2966720" cy="519289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7480" y="9040143"/>
            <a:ext cx="4050453" cy="519289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243854" y="9359900"/>
            <a:ext cx="240450" cy="276999"/>
          </a:xfrm>
        </p:spPr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92975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243854" y="9359900"/>
            <a:ext cx="240450" cy="276999"/>
          </a:xfrm>
        </p:spPr>
        <p:txBody>
          <a:bodyPr/>
          <a:lstStyle/>
          <a:p>
            <a:fld id="{55B28040-0FD8-C544-8357-9EE6C5A36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36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47700" y="1968500"/>
            <a:ext cx="11709400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0" y="9359900"/>
            <a:ext cx="13004800" cy="393700"/>
          </a:xfrm>
          <a:prstGeom prst="rect">
            <a:avLst/>
          </a:prstGeom>
          <a:gradFill>
            <a:gsLst>
              <a:gs pos="0">
                <a:srgbClr val="008751"/>
              </a:gs>
              <a:gs pos="100000">
                <a:srgbClr val="1F4800"/>
              </a:gs>
            </a:gsLst>
            <a:lin ang="5400000"/>
          </a:gradFill>
          <a:ln w="12700">
            <a:miter lim="400000"/>
          </a:ln>
          <a:effectLst>
            <a:outerShdw blurRad="127000" dist="25400" dir="189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1" algn="l">
              <a:defRPr sz="1800"/>
            </a:pPr>
            <a:r>
              <a:rPr b="1" i="1" dirty="0">
                <a:solidFill>
                  <a:srgbClr val="FFFFFF"/>
                </a:solidFill>
              </a:rPr>
              <a:t>CS </a:t>
            </a:r>
            <a:r>
              <a:rPr lang="en-US" b="1" i="1" dirty="0" smtClean="0">
                <a:solidFill>
                  <a:srgbClr val="FFFFFF"/>
                </a:solidFill>
              </a:rPr>
              <a:t>497: Special Topic - Cybersecurity</a:t>
            </a:r>
            <a:endParaRPr b="1" i="1" dirty="0">
              <a:solidFill>
                <a:srgbClr val="FFFFFF"/>
              </a:solidFill>
            </a:endParaRP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008751"/>
                </a:solidFill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2pPr>
              <a:spcBef>
                <a:spcPts val="1500"/>
              </a:spcBef>
              <a:buChar char="-"/>
              <a:defRPr b="0">
                <a:solidFill>
                  <a:srgbClr val="232323"/>
                </a:solidFill>
              </a:defRPr>
            </a:lvl2pPr>
            <a:lvl3pPr>
              <a:spcBef>
                <a:spcPts val="1500"/>
              </a:spcBef>
              <a:defRPr b="0">
                <a:solidFill>
                  <a:srgbClr val="AB1500"/>
                </a:solidFill>
              </a:defRPr>
            </a:lvl3pPr>
            <a:lvl4pPr>
              <a:spcBef>
                <a:spcPts val="1500"/>
              </a:spcBef>
              <a:buChar char="-"/>
              <a:defRPr b="0">
                <a:solidFill>
                  <a:srgbClr val="232323"/>
                </a:solidFill>
              </a:defRPr>
            </a:lvl4pPr>
            <a:lvl5pPr>
              <a:spcBef>
                <a:spcPts val="1500"/>
              </a:spcBef>
              <a:defRPr b="0"/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00875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3232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AB150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3232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08751"/>
                </a:solidFill>
              </a:rP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12115799" y="9359900"/>
            <a:ext cx="368505" cy="38707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1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61" r:id="rId6"/>
    <p:sldLayoutId id="2147483662" r:id="rId7"/>
  </p:sldLayoutIdLst>
  <p:transition spd="med"/>
  <p:timing>
    <p:tnLst>
      <p:par>
        <p:cTn id="1" dur="indefinite" restart="never" nodeType="tmRoot"/>
      </p:par>
    </p:tnLst>
  </p:timing>
  <p:hf hdr="0" ftr="0" dt="0"/>
  <p:txStyles>
    <p:titleStyle>
      <a:lvl1pPr defTabSz="584200">
        <a:defRPr sz="4200">
          <a:solidFill>
            <a:srgbClr val="008751"/>
          </a:solidFill>
          <a:latin typeface="+mj-lt"/>
          <a:ea typeface="+mj-ea"/>
          <a:cs typeface="+mj-cs"/>
          <a:sym typeface="Helvetica Neue Light"/>
        </a:defRPr>
      </a:lvl1pPr>
      <a:lvl2pPr indent="228600" defTabSz="584200">
        <a:defRPr sz="4200">
          <a:solidFill>
            <a:srgbClr val="008751"/>
          </a:solidFill>
          <a:latin typeface="+mj-lt"/>
          <a:ea typeface="+mj-ea"/>
          <a:cs typeface="+mj-cs"/>
          <a:sym typeface="Helvetica Neue Light"/>
        </a:defRPr>
      </a:lvl2pPr>
      <a:lvl3pPr indent="457200" defTabSz="584200">
        <a:defRPr sz="4200">
          <a:solidFill>
            <a:srgbClr val="008751"/>
          </a:solidFill>
          <a:latin typeface="+mj-lt"/>
          <a:ea typeface="+mj-ea"/>
          <a:cs typeface="+mj-cs"/>
          <a:sym typeface="Helvetica Neue Light"/>
        </a:defRPr>
      </a:lvl3pPr>
      <a:lvl4pPr indent="685800" defTabSz="584200">
        <a:defRPr sz="4200">
          <a:solidFill>
            <a:srgbClr val="008751"/>
          </a:solidFill>
          <a:latin typeface="+mj-lt"/>
          <a:ea typeface="+mj-ea"/>
          <a:cs typeface="+mj-cs"/>
          <a:sym typeface="Helvetica Neue Light"/>
        </a:defRPr>
      </a:lvl4pPr>
      <a:lvl5pPr indent="914400" defTabSz="584200">
        <a:defRPr sz="4200">
          <a:solidFill>
            <a:srgbClr val="008751"/>
          </a:solidFill>
          <a:latin typeface="+mj-lt"/>
          <a:ea typeface="+mj-ea"/>
          <a:cs typeface="+mj-cs"/>
          <a:sym typeface="Helvetica Neue Light"/>
        </a:defRPr>
      </a:lvl5pPr>
      <a:lvl6pPr indent="1143000" defTabSz="584200">
        <a:defRPr sz="4200">
          <a:solidFill>
            <a:srgbClr val="008751"/>
          </a:solidFill>
          <a:latin typeface="+mj-lt"/>
          <a:ea typeface="+mj-ea"/>
          <a:cs typeface="+mj-cs"/>
          <a:sym typeface="Helvetica Neue Light"/>
        </a:defRPr>
      </a:lvl6pPr>
      <a:lvl7pPr indent="1371600" defTabSz="584200">
        <a:defRPr sz="4200">
          <a:solidFill>
            <a:srgbClr val="008751"/>
          </a:solidFill>
          <a:latin typeface="+mj-lt"/>
          <a:ea typeface="+mj-ea"/>
          <a:cs typeface="+mj-cs"/>
          <a:sym typeface="Helvetica Neue Light"/>
        </a:defRPr>
      </a:lvl7pPr>
      <a:lvl8pPr indent="1600200" defTabSz="584200">
        <a:defRPr sz="4200">
          <a:solidFill>
            <a:srgbClr val="008751"/>
          </a:solidFill>
          <a:latin typeface="+mj-lt"/>
          <a:ea typeface="+mj-ea"/>
          <a:cs typeface="+mj-cs"/>
          <a:sym typeface="Helvetica Neue Light"/>
        </a:defRPr>
      </a:lvl8pPr>
      <a:lvl9pPr indent="1828800" defTabSz="584200">
        <a:defRPr sz="4200">
          <a:solidFill>
            <a:srgbClr val="008751"/>
          </a:solidFill>
          <a:latin typeface="+mj-lt"/>
          <a:ea typeface="+mj-ea"/>
          <a:cs typeface="+mj-cs"/>
          <a:sym typeface="Helvetica Neue Light"/>
        </a:defRPr>
      </a:lvl9pPr>
    </p:titleStyle>
    <p:bodyStyle>
      <a:lvl1pPr marL="266700" indent="-266700" defTabSz="584200">
        <a:spcBef>
          <a:spcPts val="3000"/>
        </a:spcBef>
        <a:buSzPct val="100000"/>
        <a:buChar char="•"/>
        <a:defRPr sz="2800" b="1">
          <a:solidFill>
            <a:srgbClr val="008751"/>
          </a:solidFill>
          <a:latin typeface="+mn-lt"/>
          <a:ea typeface="+mn-ea"/>
          <a:cs typeface="+mn-cs"/>
          <a:sym typeface="Helvetica Neue"/>
        </a:defRPr>
      </a:lvl1pPr>
      <a:lvl2pPr marL="711200" indent="-266700" defTabSz="584200">
        <a:spcBef>
          <a:spcPts val="3000"/>
        </a:spcBef>
        <a:buSzPct val="100000"/>
        <a:buChar char="•"/>
        <a:defRPr sz="2800" b="1">
          <a:solidFill>
            <a:srgbClr val="008751"/>
          </a:solidFill>
          <a:latin typeface="+mn-lt"/>
          <a:ea typeface="+mn-ea"/>
          <a:cs typeface="+mn-cs"/>
          <a:sym typeface="Helvetica Neue"/>
        </a:defRPr>
      </a:lvl2pPr>
      <a:lvl3pPr marL="1155700" indent="-266700" defTabSz="584200">
        <a:spcBef>
          <a:spcPts val="3000"/>
        </a:spcBef>
        <a:buSzPct val="75000"/>
        <a:buChar char="•"/>
        <a:defRPr sz="2800" b="1">
          <a:solidFill>
            <a:srgbClr val="008751"/>
          </a:solidFill>
          <a:latin typeface="+mn-lt"/>
          <a:ea typeface="+mn-ea"/>
          <a:cs typeface="+mn-cs"/>
          <a:sym typeface="Helvetica Neue"/>
        </a:defRPr>
      </a:lvl3pPr>
      <a:lvl4pPr marL="1600200" indent="-266700" defTabSz="584200">
        <a:spcBef>
          <a:spcPts val="3000"/>
        </a:spcBef>
        <a:buSzPct val="100000"/>
        <a:buChar char="•"/>
        <a:defRPr sz="2800" b="1">
          <a:solidFill>
            <a:srgbClr val="008751"/>
          </a:solidFill>
          <a:latin typeface="+mn-lt"/>
          <a:ea typeface="+mn-ea"/>
          <a:cs typeface="+mn-cs"/>
          <a:sym typeface="Helvetica Neue"/>
        </a:defRPr>
      </a:lvl4pPr>
      <a:lvl5pPr marL="2044700" indent="-266700" defTabSz="584200">
        <a:spcBef>
          <a:spcPts val="3000"/>
        </a:spcBef>
        <a:buSzPct val="75000"/>
        <a:buChar char="•"/>
        <a:defRPr sz="2800" b="1">
          <a:solidFill>
            <a:srgbClr val="008751"/>
          </a:solidFill>
          <a:latin typeface="+mn-lt"/>
          <a:ea typeface="+mn-ea"/>
          <a:cs typeface="+mn-cs"/>
          <a:sym typeface="Helvetica Neue"/>
        </a:defRPr>
      </a:lvl5pPr>
      <a:lvl6pPr marL="2489200" indent="-266700" defTabSz="584200">
        <a:spcBef>
          <a:spcPts val="3000"/>
        </a:spcBef>
        <a:buSzPct val="75000"/>
        <a:buChar char="•"/>
        <a:defRPr sz="2800" b="1">
          <a:solidFill>
            <a:srgbClr val="008751"/>
          </a:solidFill>
          <a:latin typeface="+mn-lt"/>
          <a:ea typeface="+mn-ea"/>
          <a:cs typeface="+mn-cs"/>
          <a:sym typeface="Helvetica Neue"/>
        </a:defRPr>
      </a:lvl6pPr>
      <a:lvl7pPr marL="2933700" indent="-266700" defTabSz="584200">
        <a:spcBef>
          <a:spcPts val="3000"/>
        </a:spcBef>
        <a:buSzPct val="75000"/>
        <a:buChar char="•"/>
        <a:defRPr sz="2800" b="1">
          <a:solidFill>
            <a:srgbClr val="008751"/>
          </a:solidFill>
          <a:latin typeface="+mn-lt"/>
          <a:ea typeface="+mn-ea"/>
          <a:cs typeface="+mn-cs"/>
          <a:sym typeface="Helvetica Neue"/>
        </a:defRPr>
      </a:lvl7pPr>
      <a:lvl8pPr marL="3378200" indent="-266700" defTabSz="584200">
        <a:spcBef>
          <a:spcPts val="3000"/>
        </a:spcBef>
        <a:buSzPct val="75000"/>
        <a:buChar char="•"/>
        <a:defRPr sz="2800" b="1">
          <a:solidFill>
            <a:srgbClr val="008751"/>
          </a:solidFill>
          <a:latin typeface="+mn-lt"/>
          <a:ea typeface="+mn-ea"/>
          <a:cs typeface="+mn-cs"/>
          <a:sym typeface="Helvetica Neue"/>
        </a:defRPr>
      </a:lvl8pPr>
      <a:lvl9pPr marL="3822700" indent="-266700" defTabSz="584200">
        <a:spcBef>
          <a:spcPts val="3000"/>
        </a:spcBef>
        <a:buSzPct val="75000"/>
        <a:buChar char="•"/>
        <a:defRPr sz="2800" b="1">
          <a:solidFill>
            <a:srgbClr val="008751"/>
          </a:solidFill>
          <a:latin typeface="+mn-lt"/>
          <a:ea typeface="+mn-ea"/>
          <a:cs typeface="+mn-cs"/>
          <a:sym typeface="Helvetica Neue"/>
        </a:defRPr>
      </a:lvl9pPr>
    </p:bodyStyle>
    <p:otherStyle>
      <a:lvl1pPr algn="r" defTabSz="584200">
        <a:defRPr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r" defTabSz="584200">
        <a:defRPr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r" defTabSz="584200">
        <a:defRPr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r" defTabSz="584200">
        <a:defRPr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r" defTabSz="584200">
        <a:defRPr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r" defTabSz="584200">
        <a:defRPr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r" defTabSz="584200">
        <a:defRPr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r" defTabSz="584200">
        <a:defRPr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r" defTabSz="584200">
        <a:defRPr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1727200" y="2844800"/>
            <a:ext cx="98171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 algn="l">
              <a:defRPr sz="1800"/>
            </a:pPr>
            <a:r>
              <a:rPr lang="en-US" sz="4400" dirty="0" smtClean="0">
                <a:solidFill>
                  <a:srgbClr val="008751"/>
                </a:solidFill>
              </a:rPr>
              <a:t>Operating System Security</a:t>
            </a:r>
            <a:endParaRPr sz="4400" dirty="0">
              <a:solidFill>
                <a:srgbClr val="008751"/>
              </a:solidFill>
            </a:endParaRPr>
          </a:p>
        </p:txBody>
      </p:sp>
      <p:sp>
        <p:nvSpPr>
          <p:cNvPr id="41" name="Shape 41"/>
          <p:cNvSpPr/>
          <p:nvPr/>
        </p:nvSpPr>
        <p:spPr>
          <a:xfrm>
            <a:off x="1727200" y="4762500"/>
            <a:ext cx="10706100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>
              <a:defRPr sz="1800"/>
            </a:pPr>
            <a:endParaRPr lang="en-US" sz="3200" dirty="0" smtClean="0">
              <a:solidFill>
                <a:srgbClr val="232323"/>
              </a:solidFill>
              <a:latin typeface="+mn-lt"/>
              <a:ea typeface="+mn-ea"/>
              <a:cs typeface="+mn-cs"/>
              <a:sym typeface="Helvetica Neue"/>
            </a:endParaRPr>
          </a:p>
          <a:p>
            <a:pPr lvl="0" algn="l">
              <a:defRPr sz="1800"/>
            </a:pPr>
            <a:r>
              <a:rPr sz="3200" dirty="0" smtClean="0">
                <a:solidFill>
                  <a:srgbClr val="232323"/>
                </a:solidFill>
                <a:latin typeface="+mn-lt"/>
                <a:ea typeface="+mn-ea"/>
                <a:cs typeface="+mn-cs"/>
                <a:sym typeface="Helvetica Neue"/>
              </a:rPr>
              <a:t>Department of</a:t>
            </a:r>
            <a:endParaRPr sz="3200" dirty="0">
              <a:solidFill>
                <a:srgbClr val="232323"/>
              </a:solidFill>
              <a:latin typeface="+mn-lt"/>
              <a:ea typeface="+mn-ea"/>
              <a:cs typeface="+mn-cs"/>
              <a:sym typeface="Helvetica Neue"/>
            </a:endParaRPr>
          </a:p>
          <a:p>
            <a:pPr lvl="0" algn="l">
              <a:defRPr sz="1800"/>
            </a:pPr>
            <a:r>
              <a:rPr sz="3200" dirty="0">
                <a:solidFill>
                  <a:srgbClr val="232323"/>
                </a:solidFill>
                <a:latin typeface="+mn-lt"/>
                <a:ea typeface="+mn-ea"/>
                <a:cs typeface="+mn-cs"/>
                <a:sym typeface="Helvetica Neue"/>
              </a:rPr>
              <a:t>York College of Pennsylvania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IDs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41" y="2320144"/>
            <a:ext cx="8952271" cy="639699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726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97" y="2684205"/>
            <a:ext cx="10250347" cy="541265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90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Example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465" y="2283935"/>
            <a:ext cx="7654412" cy="65356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03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Permissions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10" y="2265131"/>
            <a:ext cx="9630696" cy="616654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87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89" y="3082413"/>
            <a:ext cx="10681926" cy="483747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59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Organization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619" y="2455253"/>
            <a:ext cx="10323871" cy="613038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1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Layout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87" y="2427228"/>
            <a:ext cx="4036203" cy="56548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97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Memory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97" y="2651683"/>
            <a:ext cx="10191135" cy="590408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920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Faults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813" y="2325539"/>
            <a:ext cx="9468464" cy="64844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92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341" y="2241979"/>
            <a:ext cx="10176387" cy="677157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79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3: roadmap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0" dirty="0" smtClean="0">
                <a:solidFill>
                  <a:srgbClr val="C00000"/>
                </a:solidFill>
              </a:rPr>
              <a:t>3.1 Operating Systems Concepts</a:t>
            </a:r>
          </a:p>
          <a:p>
            <a:pPr marL="0" indent="0">
              <a:buNone/>
            </a:pPr>
            <a:r>
              <a:rPr lang="en-US" sz="3600" b="0" dirty="0" smtClean="0"/>
              <a:t>3.2 Process Security</a:t>
            </a:r>
          </a:p>
          <a:p>
            <a:pPr marL="0" indent="0">
              <a:buNone/>
            </a:pPr>
            <a:r>
              <a:rPr lang="en-US" sz="3600" b="0" dirty="0" smtClean="0"/>
              <a:t>3.3 Memory and Filesystem Security</a:t>
            </a:r>
          </a:p>
          <a:p>
            <a:pPr marL="0" indent="0">
              <a:buNone/>
            </a:pPr>
            <a:r>
              <a:rPr lang="en-US" sz="3600" b="0" dirty="0" smtClean="0"/>
              <a:t>3.4 Application Program Security</a:t>
            </a:r>
            <a:endParaRPr lang="en-US" sz="3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448645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virtualization, the OS presents each user with just the resources that user should see</a:t>
            </a:r>
          </a:p>
          <a:p>
            <a:r>
              <a:rPr lang="en-US" dirty="0" smtClean="0"/>
              <a:t>The user has access to a virtual machine (VM), which contains those resources</a:t>
            </a:r>
          </a:p>
          <a:p>
            <a:r>
              <a:rPr lang="en-US" dirty="0" smtClean="0"/>
              <a:t>The user cannot access resources that are available to the OS but exist outside the VM</a:t>
            </a:r>
          </a:p>
          <a:p>
            <a:r>
              <a:rPr lang="en-US" dirty="0" smtClean="0"/>
              <a:t>A hypervisor, or VM monitor, is the software that implements a VM</a:t>
            </a:r>
          </a:p>
          <a:p>
            <a:pPr lvl="1"/>
            <a:r>
              <a:rPr lang="en-US" dirty="0" smtClean="0"/>
              <a:t>Translates access requests between the VM and the OS</a:t>
            </a:r>
          </a:p>
          <a:p>
            <a:pPr lvl="1"/>
            <a:r>
              <a:rPr lang="en-US" dirty="0" smtClean="0"/>
              <a:t>Can support multiple OSs in VMs simultaneously</a:t>
            </a:r>
          </a:p>
          <a:p>
            <a:r>
              <a:rPr lang="en-US" dirty="0" smtClean="0"/>
              <a:t>Honeypot: A VM meant to lure an attacker into an environment that can be both controlled and monitored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202175" y="9359900"/>
            <a:ext cx="282129" cy="276999"/>
          </a:xfrm>
        </p:spPr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20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2706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 of Secure OS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Simplicity of design</a:t>
            </a:r>
          </a:p>
          <a:p>
            <a:pPr lvl="1"/>
            <a:r>
              <a:rPr lang="en-US" dirty="0" smtClean="0"/>
              <a:t>OSs are inherently complex, and any unnecessary complexity only makes them harder to understand and secure</a:t>
            </a:r>
          </a:p>
          <a:p>
            <a:r>
              <a:rPr lang="en-US" dirty="0" smtClean="0"/>
              <a:t>Layered design</a:t>
            </a:r>
          </a:p>
          <a:p>
            <a:pPr lvl="1"/>
            <a:r>
              <a:rPr lang="en-US" dirty="0" smtClean="0"/>
              <a:t>Enables layered trust</a:t>
            </a:r>
          </a:p>
          <a:p>
            <a:r>
              <a:rPr lang="en-US" dirty="0" smtClean="0"/>
              <a:t>Layered trust</a:t>
            </a:r>
          </a:p>
          <a:p>
            <a:pPr lvl="1"/>
            <a:r>
              <a:rPr lang="en-US" dirty="0" smtClean="0"/>
              <a:t>Layering is both a way to keep a design logical and understandable and a way to limit risk</a:t>
            </a:r>
          </a:p>
          <a:p>
            <a:pPr lvl="1"/>
            <a:r>
              <a:rPr lang="en-US" dirty="0" smtClean="0"/>
              <a:t>Example: very tight access controls on critical OS functions, fewer access controls on important noncritical functions, and few if any access controls on functions that aren’t important to the 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202175" y="9359900"/>
            <a:ext cx="282129" cy="276999"/>
          </a:xfrm>
        </p:spPr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21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4777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Kernelized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kernel is the part of the OS that performs the lowest-level functions</a:t>
            </a:r>
          </a:p>
          <a:p>
            <a:pPr lvl="1"/>
            <a:r>
              <a:rPr lang="en-US" dirty="0" smtClean="0"/>
              <a:t>Synchronization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nterprocess</a:t>
            </a:r>
            <a:r>
              <a:rPr lang="en-US" dirty="0" smtClean="0"/>
              <a:t> communication</a:t>
            </a:r>
          </a:p>
          <a:p>
            <a:pPr lvl="1"/>
            <a:r>
              <a:rPr lang="en-US" dirty="0" smtClean="0"/>
              <a:t>Message passing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nterrupt handling</a:t>
            </a:r>
          </a:p>
          <a:p>
            <a:r>
              <a:rPr lang="en-US" dirty="0" smtClean="0"/>
              <a:t>A security kernel is responsible for enforcing the security mechanisms of the entire OS</a:t>
            </a:r>
          </a:p>
          <a:p>
            <a:pPr lvl="1"/>
            <a:r>
              <a:rPr lang="en-US" dirty="0" smtClean="0"/>
              <a:t>Typically contained within the kernel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202175" y="9359900"/>
            <a:ext cx="282129" cy="276999"/>
          </a:xfrm>
        </p:spPr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22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0907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Monitor</a:t>
            </a:r>
            <a:endParaRPr lang="en-US" dirty="0"/>
          </a:p>
        </p:txBody>
      </p:sp>
      <p:pic>
        <p:nvPicPr>
          <p:cNvPr id="5" name="Content Placeholder 4" descr="fig05-15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6" t="-2866" r="-83" b="-5553"/>
          <a:stretch/>
        </p:blipFill>
        <p:spPr>
          <a:xfrm>
            <a:off x="491996" y="2116799"/>
            <a:ext cx="12014565" cy="73230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202175" y="9359900"/>
            <a:ext cx="282129" cy="276999"/>
          </a:xfrm>
        </p:spPr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23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5678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Trusted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trusted system is one that has been shown to warrant some degree of trust that it will perform certain activities faithfully</a:t>
            </a:r>
          </a:p>
          <a:p>
            <a:r>
              <a:rPr lang="en-US" dirty="0" smtClean="0"/>
              <a:t>Characteristics of a trusted system:</a:t>
            </a:r>
          </a:p>
          <a:p>
            <a:pPr lvl="1"/>
            <a:r>
              <a:rPr lang="en-US" dirty="0" smtClean="0"/>
              <a:t>A defined policy that details what security qualities it enforces</a:t>
            </a:r>
          </a:p>
          <a:p>
            <a:pPr lvl="1"/>
            <a:r>
              <a:rPr lang="en-US" dirty="0" smtClean="0"/>
              <a:t>Appropriate measures and mechanisms by which it can enforce security adequately</a:t>
            </a:r>
          </a:p>
          <a:p>
            <a:pPr lvl="1"/>
            <a:r>
              <a:rPr lang="en-US" dirty="0" smtClean="0"/>
              <a:t>Independent scrutiny or evaluation to ensure that the mechanisms have been selected and implemented properly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202175" y="9359900"/>
            <a:ext cx="282129" cy="276999"/>
          </a:xfrm>
        </p:spPr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24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2073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Trusted Computing Base (TCB)</a:t>
            </a:r>
            <a:endParaRPr lang="en-US" dirty="0"/>
          </a:p>
        </p:txBody>
      </p:sp>
      <p:pic>
        <p:nvPicPr>
          <p:cNvPr id="5" name="Content Placeholder 4" descr="fig05-17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35" b="-1412"/>
          <a:stretch/>
        </p:blipFill>
        <p:spPr>
          <a:xfrm>
            <a:off x="2435192" y="2167465"/>
            <a:ext cx="7879826" cy="71526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202175" y="9359900"/>
            <a:ext cx="282129" cy="276999"/>
          </a:xfrm>
        </p:spPr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25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645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Trusted System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en-US" dirty="0" smtClean="0"/>
              <a:t>Secure startup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System startup is a tricky time for security, as most systems load basic I/O functionality before being able to load security functions</a:t>
            </a:r>
          </a:p>
          <a:p>
            <a:pPr>
              <a:spcBef>
                <a:spcPts val="1000"/>
              </a:spcBef>
            </a:pPr>
            <a:r>
              <a:rPr lang="en-US" dirty="0" smtClean="0"/>
              <a:t>Trusted path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An </a:t>
            </a:r>
            <a:r>
              <a:rPr lang="en-US" dirty="0" err="1" smtClean="0"/>
              <a:t>unforgeable</a:t>
            </a:r>
            <a:r>
              <a:rPr lang="en-US" dirty="0" smtClean="0"/>
              <a:t> connection by which the user can be confident of communicating directly with the OS</a:t>
            </a:r>
          </a:p>
          <a:p>
            <a:pPr>
              <a:spcBef>
                <a:spcPts val="1000"/>
              </a:spcBef>
            </a:pPr>
            <a:r>
              <a:rPr lang="en-US" dirty="0" smtClean="0"/>
              <a:t>Object reuse control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OS clears memory before reassigning it to ensure that leftover data doesn’t become compromised</a:t>
            </a:r>
          </a:p>
          <a:p>
            <a:pPr>
              <a:spcBef>
                <a:spcPts val="1000"/>
              </a:spcBef>
            </a:pPr>
            <a:r>
              <a:rPr lang="en-US" dirty="0" smtClean="0"/>
              <a:t>Audit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Trusted systems track security-relevant changes, such as installation of new programs or OS modification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Audit logs must be protected against tampering and deletion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202175" y="9359900"/>
            <a:ext cx="282129" cy="276999"/>
          </a:xfrm>
        </p:spPr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26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1880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3: roadmap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0" dirty="0" smtClean="0"/>
              <a:t>3.1 Operating Systems Concepts</a:t>
            </a:r>
          </a:p>
          <a:p>
            <a:pPr marL="0" indent="0">
              <a:buNone/>
            </a:pPr>
            <a:r>
              <a:rPr lang="en-US" sz="3600" b="0" dirty="0" smtClean="0">
                <a:solidFill>
                  <a:srgbClr val="C00000"/>
                </a:solidFill>
              </a:rPr>
              <a:t>3.2 Process Security</a:t>
            </a:r>
          </a:p>
          <a:p>
            <a:pPr marL="0" indent="0">
              <a:buNone/>
            </a:pPr>
            <a:r>
              <a:rPr lang="en-US" sz="3600" b="0" dirty="0" smtClean="0"/>
              <a:t>3.3 Memory and Filesystem Security</a:t>
            </a:r>
          </a:p>
          <a:p>
            <a:pPr marL="0" indent="0">
              <a:buNone/>
            </a:pPr>
            <a:r>
              <a:rPr lang="en-US" sz="3600" b="0" dirty="0" smtClean="0"/>
              <a:t>3.4 Application Program Security</a:t>
            </a:r>
            <a:endParaRPr lang="en-US" sz="3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707348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Boot Sequence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84" y="2356245"/>
            <a:ext cx="10884310" cy="650356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666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BIOS Passwords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01" y="2934929"/>
            <a:ext cx="10229612" cy="525042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814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Computer Model</a:t>
            </a:r>
            <a:endParaRPr lang="en-US" dirty="0">
              <a:effectLst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803" y="2684205"/>
            <a:ext cx="10065113" cy="579611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339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45" y="2143663"/>
            <a:ext cx="9896168" cy="67382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275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Logging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43" y="2831690"/>
            <a:ext cx="10946330" cy="532416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984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Explorer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2275342"/>
            <a:ext cx="8745795" cy="69107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6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and Filesystem Security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92" y="2713703"/>
            <a:ext cx="11847180" cy="380508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445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Security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77" y="2477729"/>
            <a:ext cx="10733027" cy="563388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22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Salt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29" y="2394983"/>
            <a:ext cx="10500852" cy="62505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41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Password Salt Works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41" y="2159465"/>
            <a:ext cx="10722077" cy="67035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888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3: roadmap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0" dirty="0" smtClean="0"/>
              <a:t>3.1 Operating Systems Concepts</a:t>
            </a:r>
          </a:p>
          <a:p>
            <a:pPr marL="0" indent="0">
              <a:buNone/>
            </a:pPr>
            <a:r>
              <a:rPr lang="en-US" sz="3600" b="0" dirty="0" smtClean="0"/>
              <a:t>3.2 Process Security</a:t>
            </a:r>
          </a:p>
          <a:p>
            <a:pPr marL="0" indent="0">
              <a:buNone/>
            </a:pPr>
            <a:r>
              <a:rPr lang="en-US" sz="3600" b="0" dirty="0" smtClean="0">
                <a:solidFill>
                  <a:srgbClr val="C00000"/>
                </a:solidFill>
              </a:rPr>
              <a:t>3.3 Memory and Filesystem Security</a:t>
            </a:r>
          </a:p>
          <a:p>
            <a:pPr marL="0" indent="0">
              <a:buNone/>
            </a:pPr>
            <a:r>
              <a:rPr lang="en-US" sz="3600" b="0" dirty="0" smtClean="0"/>
              <a:t>3.4 Application Program Security</a:t>
            </a:r>
            <a:endParaRPr lang="en-US" sz="3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3186721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504" y="330200"/>
            <a:ext cx="11861800" cy="1397000"/>
          </a:xfrm>
        </p:spPr>
        <p:txBody>
          <a:bodyPr/>
          <a:lstStyle/>
          <a:p>
            <a:r>
              <a:rPr lang="en-US" dirty="0" smtClean="0"/>
              <a:t>General Principles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22504" y="2214018"/>
            <a:ext cx="5527040" cy="6188570"/>
          </a:xfrm>
        </p:spPr>
        <p:txBody>
          <a:bodyPr/>
          <a:lstStyle/>
          <a:p>
            <a:r>
              <a:rPr lang="en-US" dirty="0"/>
              <a:t>Files and folders are managed </a:t>
            </a:r>
            <a:r>
              <a:rPr lang="en-US" dirty="0" smtClean="0"/>
              <a:t>by </a:t>
            </a:r>
            <a:r>
              <a:rPr lang="en-US" dirty="0"/>
              <a:t>the operating system </a:t>
            </a:r>
          </a:p>
          <a:p>
            <a:r>
              <a:rPr lang="en-US" dirty="0"/>
              <a:t>Applications, including shells, access files through an API • </a:t>
            </a:r>
          </a:p>
          <a:p>
            <a:r>
              <a:rPr lang="en-US" dirty="0"/>
              <a:t>Access control entry (ACE) </a:t>
            </a:r>
            <a:endParaRPr lang="en-US" dirty="0" smtClean="0"/>
          </a:p>
          <a:p>
            <a:pPr marL="444500" lvl="1" indent="0">
              <a:buNone/>
            </a:pPr>
            <a:r>
              <a:rPr lang="en-US" dirty="0" smtClean="0"/>
              <a:t>– Allow/deny a certain type of </a:t>
            </a:r>
            <a:r>
              <a:rPr lang="en-US" dirty="0"/>
              <a:t>access to a file/folder by user/group </a:t>
            </a:r>
          </a:p>
          <a:p>
            <a:r>
              <a:rPr lang="en-US" dirty="0"/>
              <a:t>Access control list (ACL) </a:t>
            </a:r>
            <a:endParaRPr lang="en-US" dirty="0" smtClean="0"/>
          </a:p>
          <a:p>
            <a:pPr marL="444500" lvl="1" indent="0">
              <a:buNone/>
            </a:pPr>
            <a:r>
              <a:rPr lang="en-US" dirty="0" smtClean="0"/>
              <a:t>– Collection of ACEs for a </a:t>
            </a:r>
            <a:r>
              <a:rPr lang="en-US" dirty="0"/>
              <a:t>file/folder 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553404" y="2301476"/>
            <a:ext cx="5527040" cy="6188570"/>
          </a:xfrm>
        </p:spPr>
        <p:txBody>
          <a:bodyPr/>
          <a:lstStyle/>
          <a:p>
            <a:r>
              <a:rPr lang="en-US" dirty="0"/>
              <a:t>A file handle provides an opaque identifier for a file/folder </a:t>
            </a:r>
          </a:p>
          <a:p>
            <a:r>
              <a:rPr lang="en-US" dirty="0"/>
              <a:t>File operations </a:t>
            </a:r>
            <a:endParaRPr lang="en-US" dirty="0" smtClean="0"/>
          </a:p>
          <a:p>
            <a:pPr marL="444500" lvl="1" indent="0">
              <a:buNone/>
            </a:pPr>
            <a:r>
              <a:rPr lang="en-US" dirty="0" smtClean="0"/>
              <a:t>– </a:t>
            </a:r>
            <a:r>
              <a:rPr lang="en-US" dirty="0"/>
              <a:t> Open file: returns file handle </a:t>
            </a:r>
          </a:p>
          <a:p>
            <a:pPr marL="444500" lvl="1" indent="0">
              <a:buNone/>
            </a:pPr>
            <a:r>
              <a:rPr lang="en-US" dirty="0"/>
              <a:t>–  </a:t>
            </a:r>
            <a:r>
              <a:rPr lang="en-US" dirty="0" smtClean="0"/>
              <a:t>Read/write/execute file </a:t>
            </a:r>
            <a:endParaRPr lang="en-US" dirty="0"/>
          </a:p>
          <a:p>
            <a:pPr marL="444500" lvl="1" indent="0">
              <a:buNone/>
            </a:pPr>
            <a:r>
              <a:rPr lang="en-US" dirty="0"/>
              <a:t>–  </a:t>
            </a:r>
            <a:r>
              <a:rPr lang="en-US" dirty="0" smtClean="0"/>
              <a:t>Close file: invalidates file </a:t>
            </a:r>
            <a:r>
              <a:rPr lang="en-US" dirty="0"/>
              <a:t>handle </a:t>
            </a:r>
          </a:p>
          <a:p>
            <a:r>
              <a:rPr lang="en-US" dirty="0" smtClean="0"/>
              <a:t>Hierarchical </a:t>
            </a:r>
            <a:r>
              <a:rPr lang="en-US" dirty="0"/>
              <a:t>file organization </a:t>
            </a:r>
            <a:endParaRPr lang="en-US" dirty="0" smtClean="0"/>
          </a:p>
          <a:p>
            <a:pPr marL="444500" lvl="1" indent="0">
              <a:buNone/>
            </a:pPr>
            <a:r>
              <a:rPr lang="en-US" dirty="0" smtClean="0"/>
              <a:t>– </a:t>
            </a:r>
            <a:r>
              <a:rPr lang="en-US" dirty="0"/>
              <a:t>Tree(Windows)</a:t>
            </a:r>
            <a:br>
              <a:rPr lang="en-US" dirty="0"/>
            </a:br>
            <a:r>
              <a:rPr lang="en-US" dirty="0"/>
              <a:t>– DAG(Linux)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96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Discretionary Access Control (DAC)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can protect what they own </a:t>
            </a:r>
          </a:p>
          <a:p>
            <a:pPr marL="444500" lvl="1" indent="0">
              <a:buNone/>
            </a:pPr>
            <a:r>
              <a:rPr lang="en-US" dirty="0"/>
              <a:t>–  The owner may grant access to others </a:t>
            </a:r>
            <a:endParaRPr lang="en-US" sz="3200" dirty="0"/>
          </a:p>
          <a:p>
            <a:pPr marL="444500" lvl="1" indent="0">
              <a:buNone/>
            </a:pPr>
            <a:r>
              <a:rPr lang="en-US" dirty="0"/>
              <a:t>–  The owner may define the type of access (read/write/execute) given to others </a:t>
            </a:r>
            <a:endParaRPr lang="en-US" sz="3200" dirty="0"/>
          </a:p>
          <a:p>
            <a:r>
              <a:rPr lang="en-US" dirty="0"/>
              <a:t>DAC is the standard model used in operating systems </a:t>
            </a:r>
          </a:p>
          <a:p>
            <a:r>
              <a:rPr lang="en-US" sz="3200" dirty="0"/>
              <a:t>Mandatory Access Control (MAC</a:t>
            </a:r>
            <a:r>
              <a:rPr lang="en-US" sz="3200" dirty="0" smtClean="0"/>
              <a:t>)</a:t>
            </a:r>
          </a:p>
          <a:p>
            <a:pPr marL="444500" lvl="1" indent="0">
              <a:buNone/>
            </a:pPr>
            <a:r>
              <a:rPr lang="en-US" dirty="0" smtClean="0"/>
              <a:t>– </a:t>
            </a:r>
            <a:r>
              <a:rPr lang="en-US" dirty="0"/>
              <a:t>Alternative model not covered in this lecture</a:t>
            </a:r>
            <a:br>
              <a:rPr lang="en-US" dirty="0"/>
            </a:br>
            <a:r>
              <a:rPr lang="en-US" dirty="0"/>
              <a:t>– Multiple levels of security for users and documents – Read down and write up principles 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11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 Concepts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332" y="3200399"/>
            <a:ext cx="8902726" cy="47548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11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vs. Open Policy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Closed policy </a:t>
            </a:r>
            <a:endParaRPr lang="en-US" dirty="0" smtClean="0"/>
          </a:p>
          <a:p>
            <a:pPr marL="444500" lvl="1" indent="0">
              <a:buNone/>
            </a:pPr>
            <a:r>
              <a:rPr lang="en-US" dirty="0" smtClean="0"/>
              <a:t>– </a:t>
            </a:r>
            <a:r>
              <a:rPr lang="en-US" dirty="0"/>
              <a:t>Also called “default secure” </a:t>
            </a:r>
          </a:p>
          <a:p>
            <a:r>
              <a:rPr lang="en-US" dirty="0"/>
              <a:t>Give Tom read access to “foo” </a:t>
            </a:r>
          </a:p>
          <a:p>
            <a:r>
              <a:rPr lang="en-US" dirty="0"/>
              <a:t>Give Bob r/w access to “bar </a:t>
            </a:r>
          </a:p>
          <a:p>
            <a:r>
              <a:rPr lang="en-US" dirty="0"/>
              <a:t>Tom: I would like to read “foo” </a:t>
            </a:r>
            <a:endParaRPr lang="en-US" dirty="0" smtClean="0"/>
          </a:p>
          <a:p>
            <a:pPr marL="444500" lvl="1" indent="0">
              <a:buNone/>
            </a:pPr>
            <a:r>
              <a:rPr lang="en-US" dirty="0" smtClean="0"/>
              <a:t>– </a:t>
            </a:r>
            <a:r>
              <a:rPr lang="en-US" dirty="0"/>
              <a:t>Access </a:t>
            </a:r>
            <a:r>
              <a:rPr lang="en-US" dirty="0" smtClean="0"/>
              <a:t>allowed</a:t>
            </a:r>
          </a:p>
          <a:p>
            <a:r>
              <a:rPr lang="en-US" dirty="0" smtClean="0"/>
              <a:t>Tom</a:t>
            </a:r>
            <a:r>
              <a:rPr lang="en-US" dirty="0"/>
              <a:t>: I would like to read “bar” </a:t>
            </a:r>
            <a:endParaRPr lang="en-US" dirty="0" smtClean="0"/>
          </a:p>
          <a:p>
            <a:pPr marL="444500" lvl="1" indent="0">
              <a:buNone/>
            </a:pPr>
            <a:r>
              <a:rPr lang="en-US" dirty="0" smtClean="0"/>
              <a:t>– Access denied 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Open Policy </a:t>
            </a:r>
          </a:p>
          <a:p>
            <a:r>
              <a:rPr lang="en-US" dirty="0" smtClean="0"/>
              <a:t>Deny </a:t>
            </a:r>
            <a:r>
              <a:rPr lang="en-US" dirty="0"/>
              <a:t>Tom read access to “foo” </a:t>
            </a:r>
            <a:endParaRPr lang="en-US" dirty="0" smtClean="0"/>
          </a:p>
          <a:p>
            <a:r>
              <a:rPr lang="en-US" dirty="0" smtClean="0"/>
              <a:t>Deny </a:t>
            </a:r>
            <a:r>
              <a:rPr lang="en-US" dirty="0"/>
              <a:t>Bob r/w access to “bar” </a:t>
            </a:r>
            <a:r>
              <a:rPr lang="en-US" dirty="0" smtClean="0"/>
              <a:t>•</a:t>
            </a:r>
          </a:p>
          <a:p>
            <a:r>
              <a:rPr lang="en-US" dirty="0" smtClean="0"/>
              <a:t> </a:t>
            </a:r>
            <a:r>
              <a:rPr lang="en-US" dirty="0"/>
              <a:t>Tom: I would like to read “foo” </a:t>
            </a:r>
            <a:endParaRPr lang="en-US" dirty="0" smtClean="0"/>
          </a:p>
          <a:p>
            <a:pPr marL="444500" lvl="1" indent="0">
              <a:buNone/>
            </a:pPr>
            <a:r>
              <a:rPr lang="en-US" dirty="0" smtClean="0"/>
              <a:t>– </a:t>
            </a:r>
            <a:r>
              <a:rPr lang="en-US" dirty="0"/>
              <a:t>Access </a:t>
            </a:r>
            <a:r>
              <a:rPr lang="en-US" dirty="0" smtClean="0"/>
              <a:t>denied</a:t>
            </a:r>
          </a:p>
          <a:p>
            <a:r>
              <a:rPr lang="en-US" dirty="0" smtClean="0"/>
              <a:t>Tom</a:t>
            </a:r>
            <a:r>
              <a:rPr lang="en-US" dirty="0"/>
              <a:t>: I would like to read “bar” </a:t>
            </a:r>
            <a:endParaRPr lang="en-US" dirty="0" smtClean="0"/>
          </a:p>
          <a:p>
            <a:pPr marL="444500" lvl="1" indent="0">
              <a:buNone/>
            </a:pPr>
            <a:r>
              <a:rPr lang="en-US" dirty="0" smtClean="0"/>
              <a:t>– </a:t>
            </a:r>
            <a:r>
              <a:rPr lang="en-US" dirty="0"/>
              <a:t>Access allowed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42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Policy with Negative Authorizations and Deny Priority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Tom r/w access to “bar” </a:t>
            </a:r>
          </a:p>
          <a:p>
            <a:r>
              <a:rPr lang="en-US" dirty="0"/>
              <a:t>Deny Tom write access to “bar” </a:t>
            </a:r>
          </a:p>
          <a:p>
            <a:r>
              <a:rPr lang="en-US" dirty="0"/>
              <a:t>Tom: I would like to read “bar” </a:t>
            </a:r>
            <a:endParaRPr lang="en-US" dirty="0" smtClean="0"/>
          </a:p>
          <a:p>
            <a:pPr marL="444500" lvl="1" indent="0">
              <a:buNone/>
            </a:pPr>
            <a:r>
              <a:rPr lang="en-US" dirty="0" smtClean="0"/>
              <a:t>– </a:t>
            </a:r>
            <a:r>
              <a:rPr lang="en-US" dirty="0"/>
              <a:t>Access </a:t>
            </a:r>
            <a:r>
              <a:rPr lang="en-US" dirty="0" smtClean="0"/>
              <a:t>allowed</a:t>
            </a:r>
          </a:p>
          <a:p>
            <a:r>
              <a:rPr lang="en-US" dirty="0" smtClean="0"/>
              <a:t>Tom</a:t>
            </a:r>
            <a:r>
              <a:rPr lang="en-US" dirty="0"/>
              <a:t>: I would like to write “bar” </a:t>
            </a:r>
            <a:endParaRPr lang="en-US" dirty="0" smtClean="0"/>
          </a:p>
          <a:p>
            <a:pPr marL="444500" lvl="1" indent="0">
              <a:buNone/>
            </a:pPr>
            <a:r>
              <a:rPr lang="en-US" dirty="0" smtClean="0"/>
              <a:t>– </a:t>
            </a:r>
            <a:r>
              <a:rPr lang="en-US" dirty="0"/>
              <a:t>Access denied </a:t>
            </a:r>
          </a:p>
          <a:p>
            <a:r>
              <a:rPr lang="en-US" dirty="0"/>
              <a:t>Policy is used by Windows to manage access control to the file system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466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Entries and Lists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Access Control List (ACL) for a resource (e.g., a file or folder) is a sorted list of zero or more Access Control Entries (ACEs) </a:t>
            </a:r>
          </a:p>
          <a:p>
            <a:r>
              <a:rPr lang="en-US" dirty="0"/>
              <a:t>An ACE refers specifies that a certain set of accesses (e.g., read, execute and write) to the resources is allowed or denied for a user or group </a:t>
            </a:r>
          </a:p>
          <a:p>
            <a:r>
              <a:rPr lang="en-US" dirty="0"/>
              <a:t>Examples of ACEs for folder “Bob’s CS167 Grades” </a:t>
            </a:r>
            <a:endParaRPr lang="en-US" dirty="0" smtClean="0"/>
          </a:p>
          <a:p>
            <a:pPr marL="444500" lvl="1" indent="0">
              <a:spcBef>
                <a:spcPts val="1000"/>
              </a:spcBef>
              <a:buNone/>
            </a:pPr>
            <a:r>
              <a:rPr lang="en-US" dirty="0" smtClean="0"/>
              <a:t>– </a:t>
            </a:r>
            <a:r>
              <a:rPr lang="en-US" dirty="0"/>
              <a:t>Bob</a:t>
            </a:r>
            <a:r>
              <a:rPr lang="en-US" dirty="0" smtClean="0"/>
              <a:t>; Read; Allow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– TAs</a:t>
            </a:r>
            <a:r>
              <a:rPr lang="en-US" dirty="0" smtClean="0"/>
              <a:t>; Read; Allow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– TWD</a:t>
            </a:r>
            <a:r>
              <a:rPr lang="en-US" dirty="0" smtClean="0"/>
              <a:t>; Read, Write; Allow </a:t>
            </a:r>
            <a:endParaRPr lang="en-US" dirty="0"/>
          </a:p>
          <a:p>
            <a:pPr marL="444500" lvl="1" indent="0">
              <a:spcBef>
                <a:spcPts val="1000"/>
              </a:spcBef>
              <a:buNone/>
            </a:pPr>
            <a:r>
              <a:rPr lang="en-US" dirty="0"/>
              <a:t>– Bob</a:t>
            </a:r>
            <a:r>
              <a:rPr lang="en-US" dirty="0" smtClean="0"/>
              <a:t>; Write; Deny </a:t>
            </a:r>
          </a:p>
          <a:p>
            <a:pPr marL="444500" lvl="1" indent="0">
              <a:spcBef>
                <a:spcPts val="1000"/>
              </a:spcBef>
              <a:buNone/>
            </a:pPr>
            <a:r>
              <a:rPr lang="en-US" dirty="0" smtClean="0"/>
              <a:t>– </a:t>
            </a:r>
            <a:r>
              <a:rPr lang="en-US" dirty="0"/>
              <a:t>TAs</a:t>
            </a:r>
            <a:r>
              <a:rPr lang="en-US" dirty="0" smtClean="0"/>
              <a:t>; Write; Allow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11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vs. Windows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46596" y="2168741"/>
            <a:ext cx="5527040" cy="6188570"/>
          </a:xfrm>
        </p:spPr>
        <p:txBody>
          <a:bodyPr/>
          <a:lstStyle/>
          <a:p>
            <a:r>
              <a:rPr lang="en-US" dirty="0" smtClean="0"/>
              <a:t>Linux </a:t>
            </a:r>
          </a:p>
          <a:p>
            <a:pPr marL="444500" lvl="1" indent="0">
              <a:spcBef>
                <a:spcPts val="1000"/>
              </a:spcBef>
              <a:buNone/>
            </a:pPr>
            <a:r>
              <a:rPr lang="en-US" dirty="0" smtClean="0"/>
              <a:t>– </a:t>
            </a:r>
            <a:r>
              <a:rPr lang="en-US" dirty="0"/>
              <a:t> Allow-only ACEs </a:t>
            </a:r>
          </a:p>
          <a:p>
            <a:pPr marL="444500" lvl="1" indent="0">
              <a:spcBef>
                <a:spcPts val="1000"/>
              </a:spcBef>
              <a:buNone/>
            </a:pPr>
            <a:r>
              <a:rPr lang="en-US" dirty="0"/>
              <a:t>–  Access to file depends on ACL of file and of all its ancestor folders </a:t>
            </a:r>
          </a:p>
          <a:p>
            <a:pPr marL="444500" lvl="1" indent="0">
              <a:spcBef>
                <a:spcPts val="1000"/>
              </a:spcBef>
              <a:buNone/>
            </a:pPr>
            <a:r>
              <a:rPr lang="en-US" dirty="0"/>
              <a:t>–  Start at root of file system </a:t>
            </a:r>
          </a:p>
          <a:p>
            <a:pPr marL="444500" lvl="1" indent="0">
              <a:spcBef>
                <a:spcPts val="1000"/>
              </a:spcBef>
              <a:buNone/>
            </a:pPr>
            <a:r>
              <a:rPr lang="en-US" dirty="0"/>
              <a:t>–  Traverse path of folders </a:t>
            </a:r>
          </a:p>
          <a:p>
            <a:pPr marL="444500" lvl="1" indent="0">
              <a:spcBef>
                <a:spcPts val="1000"/>
              </a:spcBef>
              <a:buNone/>
            </a:pPr>
            <a:r>
              <a:rPr lang="en-US" dirty="0"/>
              <a:t>–  Each folder must have execute (cd) permission </a:t>
            </a:r>
          </a:p>
          <a:p>
            <a:pPr marL="444500" lvl="1" indent="0">
              <a:spcBef>
                <a:spcPts val="1000"/>
              </a:spcBef>
              <a:buNone/>
            </a:pPr>
            <a:r>
              <a:rPr lang="en-US" dirty="0"/>
              <a:t>–  Different paths to same file not equivalent </a:t>
            </a:r>
          </a:p>
          <a:p>
            <a:pPr marL="444500" lvl="1" indent="0">
              <a:spcBef>
                <a:spcPts val="1000"/>
              </a:spcBef>
              <a:buNone/>
            </a:pPr>
            <a:r>
              <a:rPr lang="en-US" dirty="0"/>
              <a:t>–  File’s ACL must allow requested access 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502400" y="2168741"/>
            <a:ext cx="5527040" cy="6188570"/>
          </a:xfrm>
        </p:spPr>
        <p:txBody>
          <a:bodyPr/>
          <a:lstStyle/>
          <a:p>
            <a:r>
              <a:rPr lang="en-US" dirty="0"/>
              <a:t>Windows </a:t>
            </a:r>
            <a:endParaRPr lang="en-US" dirty="0" smtClean="0"/>
          </a:p>
          <a:p>
            <a:pPr marL="444500" lvl="1" indent="0">
              <a:spcBef>
                <a:spcPts val="1000"/>
              </a:spcBef>
              <a:buNone/>
            </a:pPr>
            <a:r>
              <a:rPr lang="en-US" dirty="0" smtClean="0"/>
              <a:t>– </a:t>
            </a:r>
            <a:r>
              <a:rPr lang="en-US" dirty="0"/>
              <a:t>Allow and deny ACEs </a:t>
            </a:r>
          </a:p>
          <a:p>
            <a:pPr marL="444500" lvl="1" indent="0">
              <a:spcBef>
                <a:spcPts val="1000"/>
              </a:spcBef>
              <a:buNone/>
            </a:pPr>
            <a:r>
              <a:rPr lang="en-US" dirty="0"/>
              <a:t>– By default, deny ACEs precede allow ones </a:t>
            </a:r>
          </a:p>
          <a:p>
            <a:pPr marL="444500" lvl="1" indent="0">
              <a:spcBef>
                <a:spcPts val="1000"/>
              </a:spcBef>
              <a:buNone/>
            </a:pPr>
            <a:r>
              <a:rPr lang="en-US" dirty="0"/>
              <a:t>– Access to file depends only on file’s ACL </a:t>
            </a:r>
          </a:p>
          <a:p>
            <a:pPr marL="444500" lvl="1" indent="0">
              <a:spcBef>
                <a:spcPts val="1000"/>
              </a:spcBef>
              <a:buNone/>
            </a:pPr>
            <a:r>
              <a:rPr lang="en-US" dirty="0"/>
              <a:t>– ACLs of ancestors ignored when access is requested </a:t>
            </a:r>
          </a:p>
          <a:p>
            <a:pPr marL="444500" lvl="1" indent="0">
              <a:spcBef>
                <a:spcPts val="1000"/>
              </a:spcBef>
              <a:buNone/>
            </a:pPr>
            <a:r>
              <a:rPr lang="en-US" dirty="0"/>
              <a:t>– Permissions set on a folder usually propagated to descendants (inheritance) </a:t>
            </a:r>
          </a:p>
          <a:p>
            <a:pPr marL="444500" lvl="1" indent="0">
              <a:spcBef>
                <a:spcPts val="1000"/>
              </a:spcBef>
              <a:buNone/>
            </a:pPr>
            <a:r>
              <a:rPr lang="en-US" dirty="0"/>
              <a:t>– System keeps track of inherited ACE’s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990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File Access Control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Access Control for</a:t>
            </a:r>
            <a:r>
              <a:rPr lang="en-US" dirty="0"/>
              <a:t>: </a:t>
            </a:r>
            <a:endParaRPr lang="en-US" dirty="0" smtClean="0"/>
          </a:p>
          <a:p>
            <a:pPr marL="444500" lvl="1" indent="0">
              <a:buNone/>
            </a:pPr>
            <a:r>
              <a:rPr lang="en-US" dirty="0" smtClean="0"/>
              <a:t>– </a:t>
            </a:r>
            <a:r>
              <a:rPr lang="en-US" dirty="0"/>
              <a:t>Files </a:t>
            </a:r>
          </a:p>
          <a:p>
            <a:pPr marL="444500" lvl="1" indent="0">
              <a:buNone/>
            </a:pPr>
            <a:r>
              <a:rPr lang="en-US" dirty="0"/>
              <a:t>– Directories </a:t>
            </a:r>
          </a:p>
          <a:p>
            <a:pPr marL="444500" lvl="1" indent="0">
              <a:buNone/>
            </a:pPr>
            <a:r>
              <a:rPr lang="en-US" dirty="0"/>
              <a:t>– Therefore...</a:t>
            </a:r>
            <a:br>
              <a:rPr lang="en-US" dirty="0"/>
            </a:br>
            <a:r>
              <a:rPr lang="en-US" dirty="0"/>
              <a:t>• \dev\ : </a:t>
            </a:r>
            <a:r>
              <a:rPr lang="en-US" i="1" dirty="0"/>
              <a:t>devices</a:t>
            </a:r>
            <a:br>
              <a:rPr lang="en-US" i="1" dirty="0"/>
            </a:br>
            <a:r>
              <a:rPr lang="en-US" dirty="0"/>
              <a:t>• \</a:t>
            </a:r>
            <a:r>
              <a:rPr lang="en-US" dirty="0" err="1"/>
              <a:t>mnt</a:t>
            </a:r>
            <a:r>
              <a:rPr lang="en-US" dirty="0"/>
              <a:t>\ : </a:t>
            </a:r>
            <a:r>
              <a:rPr lang="en-US" i="1" dirty="0"/>
              <a:t>mounted file systems</a:t>
            </a:r>
            <a:br>
              <a:rPr lang="en-US" i="1" dirty="0"/>
            </a:br>
            <a:r>
              <a:rPr lang="en-US" dirty="0"/>
              <a:t>• What else? </a:t>
            </a:r>
            <a:r>
              <a:rPr lang="en-US" i="1" dirty="0"/>
              <a:t>Sockets, pipes, symbolic links</a:t>
            </a:r>
            <a:r>
              <a:rPr lang="en-US" dirty="0"/>
              <a:t>...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512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File System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2088126"/>
            <a:ext cx="11861800" cy="656590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dirty="0"/>
              <a:t>Tree of directories (folders) </a:t>
            </a:r>
          </a:p>
          <a:p>
            <a:pPr>
              <a:spcBef>
                <a:spcPts val="1000"/>
              </a:spcBef>
            </a:pPr>
            <a:r>
              <a:rPr lang="en-US" dirty="0"/>
              <a:t>Each directory has links to zero or more files or directories </a:t>
            </a:r>
          </a:p>
          <a:p>
            <a:pPr>
              <a:spcBef>
                <a:spcPts val="1000"/>
              </a:spcBef>
            </a:pPr>
            <a:r>
              <a:rPr lang="en-US" dirty="0"/>
              <a:t>Hard link </a:t>
            </a:r>
          </a:p>
          <a:p>
            <a:pPr marL="444500" lvl="1" indent="0">
              <a:spcBef>
                <a:spcPts val="1000"/>
              </a:spcBef>
              <a:buNone/>
            </a:pPr>
            <a:r>
              <a:rPr lang="en-US" sz="2400" dirty="0"/>
              <a:t>–  From a directory to a file </a:t>
            </a:r>
          </a:p>
          <a:p>
            <a:pPr marL="444500" lvl="1" indent="0">
              <a:spcBef>
                <a:spcPts val="1000"/>
              </a:spcBef>
              <a:buNone/>
            </a:pPr>
            <a:r>
              <a:rPr lang="en-US" sz="2400" dirty="0"/>
              <a:t>–  The same file can have hard links from multiple directories, each with its own </a:t>
            </a:r>
            <a:r>
              <a:rPr lang="en-US" sz="2400" dirty="0" smtClean="0"/>
              <a:t>filename</a:t>
            </a:r>
            <a:r>
              <a:rPr lang="en-US" sz="2400" dirty="0"/>
              <a:t>, but all sharing owner, group, and permissions </a:t>
            </a:r>
          </a:p>
          <a:p>
            <a:pPr marL="444500" lvl="1" indent="0">
              <a:spcBef>
                <a:spcPts val="1000"/>
              </a:spcBef>
              <a:buNone/>
            </a:pPr>
            <a:r>
              <a:rPr lang="en-US" sz="2400" dirty="0"/>
              <a:t>–  File deleted when no more hard links to it </a:t>
            </a:r>
          </a:p>
          <a:p>
            <a:pPr>
              <a:spcBef>
                <a:spcPts val="1000"/>
              </a:spcBef>
            </a:pPr>
            <a:r>
              <a:rPr lang="en-US" dirty="0"/>
              <a:t>Symbolic link (</a:t>
            </a:r>
            <a:r>
              <a:rPr lang="en-US" dirty="0" err="1"/>
              <a:t>symlink</a:t>
            </a:r>
            <a:r>
              <a:rPr lang="en-US" dirty="0"/>
              <a:t>) </a:t>
            </a:r>
          </a:p>
          <a:p>
            <a:pPr marL="444500" lvl="1" indent="0">
              <a:spcBef>
                <a:spcPts val="1000"/>
              </a:spcBef>
              <a:buNone/>
            </a:pPr>
            <a:r>
              <a:rPr lang="en-US" sz="2400" dirty="0"/>
              <a:t>–  From a directory to a target file or directory </a:t>
            </a:r>
          </a:p>
          <a:p>
            <a:pPr marL="444500" lvl="1" indent="0">
              <a:spcBef>
                <a:spcPts val="1000"/>
              </a:spcBef>
              <a:buNone/>
            </a:pPr>
            <a:r>
              <a:rPr lang="en-US" sz="2400" dirty="0"/>
              <a:t>–  Stores path to target, which is traversed for each access </a:t>
            </a:r>
          </a:p>
          <a:p>
            <a:pPr marL="444500" lvl="1" indent="0">
              <a:spcBef>
                <a:spcPts val="1000"/>
              </a:spcBef>
              <a:buNone/>
            </a:pPr>
            <a:r>
              <a:rPr lang="en-US" sz="2400" dirty="0"/>
              <a:t>–  The same file or directory can have multiple </a:t>
            </a:r>
            <a:r>
              <a:rPr lang="en-US" sz="2400" dirty="0" err="1"/>
              <a:t>symlinks</a:t>
            </a:r>
            <a:r>
              <a:rPr lang="en-US" sz="2400" dirty="0"/>
              <a:t> to it </a:t>
            </a:r>
          </a:p>
          <a:p>
            <a:pPr marL="444500" lvl="1" indent="0">
              <a:spcBef>
                <a:spcPts val="1000"/>
              </a:spcBef>
              <a:buNone/>
            </a:pPr>
            <a:r>
              <a:rPr lang="en-US" sz="2400" dirty="0"/>
              <a:t>–  Removal of </a:t>
            </a:r>
            <a:r>
              <a:rPr lang="en-US" sz="2400" dirty="0" err="1"/>
              <a:t>symlink</a:t>
            </a:r>
            <a:r>
              <a:rPr lang="en-US" sz="2400" dirty="0"/>
              <a:t> does not affect target </a:t>
            </a:r>
          </a:p>
          <a:p>
            <a:pPr marL="444500" lvl="1" indent="0">
              <a:spcBef>
                <a:spcPts val="1000"/>
              </a:spcBef>
              <a:buNone/>
            </a:pPr>
            <a:r>
              <a:rPr lang="en-US" sz="2400" dirty="0"/>
              <a:t>–  Removal of target invalidates (but not removes) </a:t>
            </a:r>
            <a:r>
              <a:rPr lang="en-US" sz="2400" dirty="0" err="1"/>
              <a:t>symlinks</a:t>
            </a:r>
            <a:r>
              <a:rPr lang="en-US" sz="2400" dirty="0"/>
              <a:t> to it </a:t>
            </a:r>
          </a:p>
          <a:p>
            <a:pPr marL="444500" lvl="1" indent="0">
              <a:spcBef>
                <a:spcPts val="1000"/>
              </a:spcBef>
              <a:buNone/>
            </a:pPr>
            <a:r>
              <a:rPr lang="en-US" sz="2400" dirty="0"/>
              <a:t>–  Analogue of Windows shortcut or Mac OS alias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91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Permissions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for all </a:t>
            </a:r>
            <a:r>
              <a:rPr lang="en-US" dirty="0" err="1" smtClean="0"/>
              <a:t>UNIXes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Every file is owned by a user and has an associated </a:t>
            </a:r>
            <a:r>
              <a:rPr lang="en-US" dirty="0"/>
              <a:t>group </a:t>
            </a:r>
          </a:p>
          <a:p>
            <a:r>
              <a:rPr lang="en-US" dirty="0"/>
              <a:t>Permissions often displayed in compact 10-character notation </a:t>
            </a:r>
          </a:p>
          <a:p>
            <a:r>
              <a:rPr lang="en-US" dirty="0" smtClean="0"/>
              <a:t>To see permissions, use ls–l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585" y="5987845"/>
            <a:ext cx="9942774" cy="234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54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 Examples (Regular Files)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6" y="2513885"/>
            <a:ext cx="10515600" cy="606071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3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 for Directories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en-US" dirty="0"/>
              <a:t>Permissions bits interpreted differently for directories </a:t>
            </a:r>
          </a:p>
          <a:p>
            <a:pPr>
              <a:spcBef>
                <a:spcPts val="1000"/>
              </a:spcBef>
            </a:pPr>
            <a:r>
              <a:rPr lang="en-US" i="1" dirty="0"/>
              <a:t>Read </a:t>
            </a:r>
            <a:r>
              <a:rPr lang="en-US" dirty="0"/>
              <a:t>bit allows listing names of files in directory, but not their properties like size and permissions </a:t>
            </a:r>
          </a:p>
          <a:p>
            <a:pPr>
              <a:spcBef>
                <a:spcPts val="1000"/>
              </a:spcBef>
            </a:pPr>
            <a:r>
              <a:rPr lang="en-US" i="1" dirty="0"/>
              <a:t>Write </a:t>
            </a:r>
            <a:r>
              <a:rPr lang="en-US" dirty="0"/>
              <a:t>bit allows creating and deleting files within the directory </a:t>
            </a:r>
          </a:p>
          <a:p>
            <a:pPr>
              <a:spcBef>
                <a:spcPts val="1000"/>
              </a:spcBef>
            </a:pPr>
            <a:r>
              <a:rPr lang="en-US" i="1" dirty="0"/>
              <a:t>Execute </a:t>
            </a:r>
            <a:r>
              <a:rPr lang="en-US" dirty="0"/>
              <a:t>bit allows entering the directory and getting </a:t>
            </a:r>
          </a:p>
          <a:p>
            <a:pPr>
              <a:spcBef>
                <a:spcPts val="1000"/>
              </a:spcBef>
            </a:pPr>
            <a:r>
              <a:rPr lang="en-US" dirty="0"/>
              <a:t>properties of files in the directory </a:t>
            </a:r>
          </a:p>
          <a:p>
            <a:pPr>
              <a:spcBef>
                <a:spcPts val="1000"/>
              </a:spcBef>
            </a:pPr>
            <a:r>
              <a:rPr lang="en-US" dirty="0"/>
              <a:t>Lines for directories in ls –l output begin with d, as below: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17" y="6607277"/>
            <a:ext cx="10397617" cy="206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77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 Examples (Directories) </a:t>
            </a:r>
            <a:endParaRPr lang="en-US" dirty="0">
              <a:effectLst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165" y="2772697"/>
            <a:ext cx="10139803" cy="584470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970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 Layered Design</a:t>
            </a:r>
            <a:endParaRPr lang="en-US" dirty="0"/>
          </a:p>
        </p:txBody>
      </p:sp>
      <p:pic>
        <p:nvPicPr>
          <p:cNvPr id="5" name="Content Placeholder 4" descr="fig05-02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6" b="-464"/>
          <a:stretch/>
        </p:blipFill>
        <p:spPr>
          <a:xfrm>
            <a:off x="2831053" y="2125577"/>
            <a:ext cx="7325864" cy="71526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202175" y="9359900"/>
            <a:ext cx="282129" cy="276999"/>
          </a:xfrm>
        </p:spPr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5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3660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“root” account is a super-user account, like Administrator on Windows </a:t>
            </a:r>
          </a:p>
          <a:p>
            <a:r>
              <a:rPr lang="en-US" dirty="0"/>
              <a:t>Multiple roots possible </a:t>
            </a:r>
          </a:p>
          <a:p>
            <a:r>
              <a:rPr lang="en-US" dirty="0"/>
              <a:t>File permissions do not restrict root </a:t>
            </a:r>
          </a:p>
          <a:p>
            <a:r>
              <a:rPr lang="en-US" dirty="0"/>
              <a:t>This is </a:t>
            </a:r>
            <a:r>
              <a:rPr lang="en-US" i="1" dirty="0"/>
              <a:t>dangerous</a:t>
            </a:r>
            <a:r>
              <a:rPr lang="en-US" dirty="0"/>
              <a:t>, but necessary, and OK with good practices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389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Becoming Root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su</a:t>
            </a:r>
            <a:r>
              <a:rPr lang="en-US" dirty="0" smtClean="0"/>
              <a:t> </a:t>
            </a:r>
          </a:p>
          <a:p>
            <a:pPr marL="444500" lvl="1" indent="0">
              <a:buNone/>
            </a:pPr>
            <a:r>
              <a:rPr lang="en-US" dirty="0" smtClean="0"/>
              <a:t>– Changes home directory, PATH, and shell to that of root, but doesn’t </a:t>
            </a:r>
            <a:r>
              <a:rPr lang="en-US" dirty="0"/>
              <a:t>touch most of environment and doesn’t run login scripts </a:t>
            </a:r>
          </a:p>
          <a:p>
            <a:r>
              <a:rPr lang="en-US" dirty="0" err="1" smtClean="0"/>
              <a:t>su</a:t>
            </a:r>
            <a:r>
              <a:rPr lang="en-US" dirty="0" smtClean="0"/>
              <a:t>-</a:t>
            </a:r>
            <a:endParaRPr lang="en-US" dirty="0"/>
          </a:p>
          <a:p>
            <a:pPr marL="444500" lvl="1" indent="0">
              <a:buNone/>
            </a:pPr>
            <a:r>
              <a:rPr lang="en-US" dirty="0" smtClean="0"/>
              <a:t>– Logs in as root just as if root had done so normally 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&lt;command</a:t>
            </a:r>
            <a:r>
              <a:rPr lang="en-US" dirty="0" smtClean="0"/>
              <a:t>&gt;</a:t>
            </a:r>
          </a:p>
          <a:p>
            <a:pPr marL="444500" lvl="1" indent="0">
              <a:buNone/>
            </a:pPr>
            <a:r>
              <a:rPr lang="en-US" dirty="0" smtClean="0"/>
              <a:t>– Run just one command as root </a:t>
            </a:r>
            <a:endParaRPr lang="en-US" dirty="0"/>
          </a:p>
          <a:p>
            <a:r>
              <a:rPr lang="en-US" dirty="0" err="1"/>
              <a:t>su</a:t>
            </a:r>
            <a:r>
              <a:rPr lang="en-US" dirty="0"/>
              <a:t> [-] &lt;user</a:t>
            </a:r>
            <a:r>
              <a:rPr lang="en-US" dirty="0" smtClean="0"/>
              <a:t>&gt;</a:t>
            </a:r>
          </a:p>
          <a:p>
            <a:pPr marL="444500" lvl="1" indent="0">
              <a:buNone/>
            </a:pPr>
            <a:r>
              <a:rPr lang="en-US" dirty="0" smtClean="0"/>
              <a:t>– Become another non-root user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– </a:t>
            </a:r>
            <a:r>
              <a:rPr lang="en-US" dirty="0" smtClean="0"/>
              <a:t>Root does not require to enter password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378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3: roadmap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0" dirty="0" smtClean="0"/>
              <a:t>3.1 Operating Systems Concepts</a:t>
            </a:r>
          </a:p>
          <a:p>
            <a:pPr marL="0" indent="0">
              <a:buNone/>
            </a:pPr>
            <a:r>
              <a:rPr lang="en-US" sz="3600" b="0" dirty="0" smtClean="0"/>
              <a:t>3.2 Process Security</a:t>
            </a:r>
          </a:p>
          <a:p>
            <a:pPr marL="0" indent="0">
              <a:buNone/>
            </a:pPr>
            <a:r>
              <a:rPr lang="en-US" sz="3600" b="0" dirty="0" smtClean="0"/>
              <a:t>3.3 Memory and Filesystem Security</a:t>
            </a:r>
          </a:p>
          <a:p>
            <a:pPr marL="0" indent="0">
              <a:buNone/>
            </a:pPr>
            <a:r>
              <a:rPr lang="en-US" sz="3600" b="0" dirty="0" smtClean="0">
                <a:solidFill>
                  <a:srgbClr val="C00000"/>
                </a:solidFill>
              </a:rPr>
              <a:t>3.4 Application Program Security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52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763984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Exploit?</a:t>
            </a:r>
            <a:endParaRPr lang="uk-U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93" y="2861187"/>
            <a:ext cx="10435769" cy="541265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215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dirty="0"/>
              <a:t>Buffer Overflow</a:t>
            </a:r>
            <a:endParaRPr kumimoji="1" lang="en-AU" sz="5120" dirty="0"/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2252559"/>
            <a:ext cx="11704320" cy="6436925"/>
          </a:xfrm>
        </p:spPr>
        <p:txBody>
          <a:bodyPr>
            <a:normAutofit/>
          </a:bodyPr>
          <a:lstStyle/>
          <a:p>
            <a:pPr>
              <a:spcAft>
                <a:spcPts val="853"/>
              </a:spcAft>
            </a:pPr>
            <a:r>
              <a:rPr lang="en-AU" sz="3200" dirty="0"/>
              <a:t>A very common attack mechanism</a:t>
            </a:r>
          </a:p>
          <a:p>
            <a:pPr lvl="1">
              <a:spcAft>
                <a:spcPts val="853"/>
              </a:spcAft>
            </a:pPr>
            <a:r>
              <a:rPr lang="en-AU" dirty="0"/>
              <a:t>First widely used by the Morris Worm in 1988</a:t>
            </a:r>
          </a:p>
          <a:p>
            <a:pPr>
              <a:spcAft>
                <a:spcPts val="853"/>
              </a:spcAft>
            </a:pPr>
            <a:r>
              <a:rPr lang="en-AU" sz="3500" dirty="0"/>
              <a:t>Prevention techniques known</a:t>
            </a:r>
          </a:p>
          <a:p>
            <a:pPr>
              <a:spcAft>
                <a:spcPts val="853"/>
              </a:spcAft>
            </a:pPr>
            <a:r>
              <a:rPr lang="en-AU" sz="3500" dirty="0"/>
              <a:t>Still of major concern</a:t>
            </a:r>
          </a:p>
          <a:p>
            <a:pPr lvl="1">
              <a:spcAft>
                <a:spcPts val="853"/>
              </a:spcAft>
            </a:pPr>
            <a:r>
              <a:rPr lang="en-AU" dirty="0"/>
              <a:t>Legacy of buggy code in widely deployed operating systems and applications</a:t>
            </a:r>
          </a:p>
          <a:p>
            <a:pPr lvl="1">
              <a:spcAft>
                <a:spcPts val="853"/>
              </a:spcAft>
            </a:pPr>
            <a:r>
              <a:rPr lang="en-AU" dirty="0"/>
              <a:t>Continued careless programming practices by programmers</a:t>
            </a:r>
          </a:p>
          <a:p>
            <a:pPr>
              <a:buFont typeface="Wingdings" pitchFamily="-110" charset="2"/>
              <a:buNone/>
            </a:pPr>
            <a:endParaRPr lang="en-AU" dirty="0">
              <a:effectLst/>
              <a:latin typeface="Times" pitchFamily="-11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2885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Overflow Attack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21" y="2521974"/>
            <a:ext cx="10962863" cy="62279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95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50241" y="1017639"/>
            <a:ext cx="11704320" cy="740920"/>
          </a:xfrm>
        </p:spPr>
        <p:txBody>
          <a:bodyPr/>
          <a:lstStyle/>
          <a:p>
            <a:r>
              <a:rPr kumimoji="1" lang="en-GB" dirty="0"/>
              <a:t>Buffer Overflow Basics</a:t>
            </a:r>
            <a:endParaRPr kumimoji="1" lang="en-US" dirty="0"/>
          </a:p>
        </p:txBody>
      </p:sp>
      <p:sp>
        <p:nvSpPr>
          <p:cNvPr id="210947" name="Rectangle 1027"/>
          <p:cNvSpPr>
            <a:spLocks noGrp="1" noChangeArrowheads="1"/>
          </p:cNvSpPr>
          <p:nvPr>
            <p:ph sz="half" idx="2"/>
          </p:nvPr>
        </p:nvSpPr>
        <p:spPr>
          <a:xfrm>
            <a:off x="650241" y="2033814"/>
            <a:ext cx="5592064" cy="677001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707"/>
              </a:spcBef>
            </a:pPr>
            <a:r>
              <a:rPr lang="en-US" dirty="0"/>
              <a:t>P</a:t>
            </a:r>
            <a:r>
              <a:rPr lang="en-US" sz="3413" dirty="0"/>
              <a:t>rogramming error when a process attempts to store data beyond the limits of a fixed-sized buffer</a:t>
            </a:r>
          </a:p>
          <a:p>
            <a:pPr>
              <a:lnSpc>
                <a:spcPct val="90000"/>
              </a:lnSpc>
              <a:spcBef>
                <a:spcPts val="1707"/>
              </a:spcBef>
            </a:pPr>
            <a:r>
              <a:rPr lang="en-US" dirty="0"/>
              <a:t>O</a:t>
            </a:r>
            <a:r>
              <a:rPr lang="en-US" sz="3413" dirty="0"/>
              <a:t>verwrites adjacent memory locations</a:t>
            </a:r>
          </a:p>
          <a:p>
            <a:pPr lvl="1">
              <a:lnSpc>
                <a:spcPct val="90000"/>
              </a:lnSpc>
            </a:pPr>
            <a:r>
              <a:rPr lang="en-US" sz="2418" dirty="0"/>
              <a:t>Locations could hold other program variables, parameters, or program control flow data</a:t>
            </a:r>
          </a:p>
          <a:p>
            <a:pPr marL="487672" lvl="1" indent="-487672">
              <a:lnSpc>
                <a:spcPct val="90000"/>
              </a:lnSpc>
              <a:spcBef>
                <a:spcPts val="1707"/>
              </a:spcBef>
              <a:buFont typeface="Arial" pitchFamily="34" charset="0"/>
              <a:buChar char="•"/>
            </a:pPr>
            <a:r>
              <a:rPr lang="en-US" sz="3413" dirty="0"/>
              <a:t>Buffer could be located on the stack, in the heap, or in the data section of the process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165425457"/>
              </p:ext>
            </p:extLst>
          </p:nvPr>
        </p:nvGraphicFramePr>
        <p:xfrm>
          <a:off x="6487653" y="2281630"/>
          <a:ext cx="6502400" cy="7044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28040-0FD8-C544-8357-9EE6C5A3670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352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Buffer Overflow Example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28040-0FD8-C544-8357-9EE6C5A36700}" type="slidenum">
              <a:rPr lang="en-US" smtClean="0"/>
              <a:t>57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b="-1661"/>
          <a:stretch/>
        </p:blipFill>
        <p:spPr>
          <a:xfrm>
            <a:off x="2153265" y="2114107"/>
            <a:ext cx="8819535" cy="708327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9736853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 Space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79" y="2684205"/>
            <a:ext cx="10819581" cy="57103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806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Memory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15" y="2467739"/>
            <a:ext cx="9571703" cy="6232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57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kernel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2271574"/>
            <a:ext cx="9881419" cy="6423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0083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Unix Address Space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73" y="2286525"/>
            <a:ext cx="10412361" cy="646007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350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Vulnerabilities and Attack method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35" y="2713703"/>
            <a:ext cx="10944565" cy="569564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373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650240" y="884902"/>
            <a:ext cx="11704320" cy="838279"/>
          </a:xfrm>
        </p:spPr>
        <p:txBody>
          <a:bodyPr/>
          <a:lstStyle/>
          <a:p>
            <a:r>
              <a:rPr lang="en-US" dirty="0"/>
              <a:t>Buffer Overflow Attacks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idx="1"/>
          </p:nvPr>
        </p:nvSpPr>
        <p:spPr>
          <a:xfrm>
            <a:off x="650240" y="2521338"/>
            <a:ext cx="11704320" cy="6963974"/>
          </a:xfrm>
        </p:spPr>
        <p:txBody>
          <a:bodyPr>
            <a:normAutofit lnSpcReduction="10000"/>
          </a:bodyPr>
          <a:lstStyle/>
          <a:p>
            <a:pPr marL="487672" lvl="1" indent="-487672">
              <a:buSzPct val="150000"/>
              <a:buFont typeface="Arial" pitchFamily="34" charset="0"/>
              <a:buChar char="•"/>
            </a:pPr>
            <a:r>
              <a:rPr lang="en-US" sz="3982" dirty="0">
                <a:solidFill>
                  <a:srgbClr val="008751"/>
                </a:solidFill>
              </a:rPr>
              <a:t>To exploit a buffer overflow an attacker needs: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sz="3129" dirty="0"/>
              <a:t>To identify a buffer overflow vulnerability in some program that can be triggered using externally sourced data under the attacker’s control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sz="3129" dirty="0"/>
              <a:t>To understand how that buffer is stored in memory and determine potential for corruption </a:t>
            </a:r>
          </a:p>
          <a:p>
            <a:pPr marL="487672" lvl="1" indent="-487672">
              <a:buSzPct val="150000"/>
              <a:buFont typeface="Arial" pitchFamily="34" charset="0"/>
              <a:buChar char="•"/>
            </a:pPr>
            <a:r>
              <a:rPr lang="en-US" sz="3982" dirty="0">
                <a:solidFill>
                  <a:srgbClr val="008751"/>
                </a:solidFill>
              </a:rPr>
              <a:t>Identifying vulnerable programs can be done by: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sz="3129" dirty="0"/>
              <a:t>Inspection of program source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sz="3129" dirty="0"/>
              <a:t>Tracing the execution of programs as they process oversized input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sz="3129" dirty="0"/>
              <a:t>Using tools such as fuzzing to automatically identify potentially vulnerable programs</a:t>
            </a:r>
          </a:p>
        </p:txBody>
      </p:sp>
    </p:spTree>
    <p:extLst>
      <p:ext uri="{BB962C8B-B14F-4D97-AF65-F5344CB8AC3E}">
        <p14:creationId xmlns:p14="http://schemas.microsoft.com/office/powerpoint/2010/main" val="21374986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Overflow Attack in a Nutshell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031" y="2757947"/>
            <a:ext cx="10778156" cy="582102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0457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Overflow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619" y="2326410"/>
            <a:ext cx="10692581" cy="660888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40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Overflow Mitigation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23" y="2489435"/>
            <a:ext cx="10928554" cy="638359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721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Overflow Countermeasures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Staying within bounds</a:t>
            </a:r>
          </a:p>
          <a:p>
            <a:pPr lvl="1"/>
            <a:r>
              <a:rPr lang="en-US" dirty="0" smtClean="0"/>
              <a:t>Check lengths before writing</a:t>
            </a:r>
          </a:p>
          <a:p>
            <a:pPr lvl="1"/>
            <a:r>
              <a:rPr lang="en-US" dirty="0" smtClean="0"/>
              <a:t>Confirm that array subscripts are within limits</a:t>
            </a:r>
          </a:p>
          <a:p>
            <a:pPr lvl="1"/>
            <a:r>
              <a:rPr lang="en-US" dirty="0" smtClean="0"/>
              <a:t>Double-check boundary condition code for off-by-one errors</a:t>
            </a:r>
          </a:p>
          <a:p>
            <a:pPr lvl="1"/>
            <a:r>
              <a:rPr lang="en-US" dirty="0" smtClean="0"/>
              <a:t>Limit input to the number of acceptable characters</a:t>
            </a:r>
          </a:p>
          <a:p>
            <a:pPr lvl="1"/>
            <a:r>
              <a:rPr lang="en-US" dirty="0" smtClean="0"/>
              <a:t>Limit programs’ privileges to reduce potential harm</a:t>
            </a:r>
          </a:p>
          <a:p>
            <a:r>
              <a:rPr lang="en-US" dirty="0" smtClean="0"/>
              <a:t>Many languages have overflow protections</a:t>
            </a:r>
          </a:p>
          <a:p>
            <a:r>
              <a:rPr lang="en-US" dirty="0"/>
              <a:t>C</a:t>
            </a:r>
            <a:r>
              <a:rPr lang="en-US" dirty="0" smtClean="0"/>
              <a:t>ode analyzers can identify many overflow vulnerabilities</a:t>
            </a:r>
          </a:p>
          <a:p>
            <a:r>
              <a:rPr lang="en-US" dirty="0" smtClean="0"/>
              <a:t>Canary values in stack to signal modification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202175" y="9359900"/>
            <a:ext cx="282129" cy="276999"/>
          </a:xfrm>
        </p:spPr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66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7254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Stack-based buffer overflow detection using a random canary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0" y="2492477"/>
            <a:ext cx="10865640" cy="61745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1671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475906" y="206478"/>
            <a:ext cx="11878654" cy="1607462"/>
          </a:xfrm>
        </p:spPr>
        <p:txBody>
          <a:bodyPr/>
          <a:lstStyle/>
          <a:p>
            <a:r>
              <a:rPr lang="en-US" sz="4800" dirty="0"/>
              <a:t>Run-Time </a:t>
            </a:r>
            <a:r>
              <a:rPr lang="en-US" sz="4800"/>
              <a:t>Defenses</a:t>
            </a:r>
            <a:r>
              <a:rPr lang="en-US" sz="4800" smtClean="0"/>
              <a:t>: Address </a:t>
            </a:r>
            <a:r>
              <a:rPr lang="en-US" sz="4800" dirty="0"/>
              <a:t>Space Randomization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idx="1"/>
          </p:nvPr>
        </p:nvSpPr>
        <p:spPr>
          <a:xfrm>
            <a:off x="650240" y="2236982"/>
            <a:ext cx="11704320" cy="6286711"/>
          </a:xfrm>
        </p:spPr>
        <p:txBody>
          <a:bodyPr>
            <a:normAutofit/>
          </a:bodyPr>
          <a:lstStyle/>
          <a:p>
            <a:r>
              <a:rPr lang="en-US" sz="3200" dirty="0"/>
              <a:t>Manipulate location of key data structures</a:t>
            </a:r>
          </a:p>
          <a:p>
            <a:pPr lvl="1"/>
            <a:r>
              <a:rPr lang="en-US" dirty="0"/>
              <a:t>Stack, heap, global data</a:t>
            </a:r>
          </a:p>
          <a:p>
            <a:pPr lvl="1"/>
            <a:r>
              <a:rPr lang="en-US" dirty="0"/>
              <a:t>Using random shift for each process</a:t>
            </a:r>
          </a:p>
          <a:p>
            <a:pPr lvl="1"/>
            <a:r>
              <a:rPr lang="en-US" dirty="0"/>
              <a:t>Large address range on modern systems means wasting some has negligible impact</a:t>
            </a:r>
          </a:p>
          <a:p>
            <a:r>
              <a:rPr lang="en-US" sz="3200" dirty="0"/>
              <a:t>Randomize location of heap buffers </a:t>
            </a:r>
          </a:p>
          <a:p>
            <a:r>
              <a:rPr lang="en-US" sz="3200" dirty="0"/>
              <a:t>Random location of standard library functions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42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>
          <a:xfrm>
            <a:off x="619432" y="973393"/>
            <a:ext cx="11474245" cy="797955"/>
          </a:xfrm>
        </p:spPr>
        <p:txBody>
          <a:bodyPr/>
          <a:lstStyle/>
          <a:p>
            <a:r>
              <a:rPr lang="en-US" dirty="0"/>
              <a:t>Run-Time </a:t>
            </a:r>
            <a:r>
              <a:rPr lang="en-US"/>
              <a:t>Defenses</a:t>
            </a:r>
            <a:r>
              <a:rPr lang="en-US" smtClean="0"/>
              <a:t>: Guard </a:t>
            </a:r>
            <a:r>
              <a:rPr lang="en-US" dirty="0"/>
              <a:t>Pages</a:t>
            </a:r>
          </a:p>
        </p:txBody>
      </p:sp>
      <p:sp>
        <p:nvSpPr>
          <p:cNvPr id="256003" name="Rectangle 3"/>
          <p:cNvSpPr>
            <a:spLocks noGrp="1" noChangeArrowheads="1"/>
          </p:cNvSpPr>
          <p:nvPr>
            <p:ph idx="1"/>
          </p:nvPr>
        </p:nvSpPr>
        <p:spPr>
          <a:xfrm>
            <a:off x="1283110" y="2046313"/>
            <a:ext cx="10442271" cy="5342630"/>
          </a:xfrm>
        </p:spPr>
        <p:txBody>
          <a:bodyPr/>
          <a:lstStyle/>
          <a:p>
            <a:r>
              <a:rPr lang="en-US" sz="3982" dirty="0"/>
              <a:t>Place guard pages between critical regions of memory</a:t>
            </a:r>
          </a:p>
          <a:p>
            <a:pPr lvl="1"/>
            <a:r>
              <a:rPr lang="en-US" sz="2844" dirty="0"/>
              <a:t>Flagged in MMU as illegal addresses</a:t>
            </a:r>
          </a:p>
          <a:p>
            <a:pPr lvl="1"/>
            <a:r>
              <a:rPr lang="en-US" sz="2844" dirty="0"/>
              <a:t>Any attempted access aborts process</a:t>
            </a:r>
          </a:p>
          <a:p>
            <a:r>
              <a:rPr lang="en-US" sz="3982" dirty="0"/>
              <a:t>Further extension places guard pages Between stack frames and heap buffers</a:t>
            </a:r>
          </a:p>
          <a:p>
            <a:pPr lvl="1"/>
            <a:r>
              <a:rPr lang="en-US" sz="2844" dirty="0"/>
              <a:t>Cost in execution time to support the large number of page mappings necessary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335" y="6354397"/>
            <a:ext cx="3074505" cy="26190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7" y="6529894"/>
            <a:ext cx="3074505" cy="2619022"/>
          </a:xfrm>
          <a:prstGeom prst="rect">
            <a:avLst/>
          </a:prstGeom>
          <a:scene3d>
            <a:camera prst="orthographicFront">
              <a:rot lat="0" lon="10499978" rev="0"/>
            </a:camera>
            <a:lightRig rig="threePt" dir="t"/>
          </a:scene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09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Input/Output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81" y="2247139"/>
            <a:ext cx="10353367" cy="64288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534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  <p:pic>
        <p:nvPicPr>
          <p:cNvPr id="4" name="Picture 2" descr="http://www.donotwait.com/wp-content/uploads/2011/03/questions-answered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4"/>
          <a:stretch/>
        </p:blipFill>
        <p:spPr bwMode="auto">
          <a:xfrm>
            <a:off x="3399814" y="2500480"/>
            <a:ext cx="5154251" cy="656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990439" y="9359900"/>
            <a:ext cx="493865" cy="38707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 lang="uk-UA" sz="1800" b="1" smtClean="0">
                <a:solidFill>
                  <a:schemeClr val="bg1"/>
                </a:solidFill>
              </a:rPr>
              <a:t>70</a:t>
            </a:fld>
            <a:endParaRPr lang="uk-UA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53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Calls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85" y="2521974"/>
            <a:ext cx="10199083" cy="57906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79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6" y="2409823"/>
            <a:ext cx="10736826" cy="63964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96C2E-113D-8F4F-97AA-4895F71B68EA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66392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"/>
        <a:ea typeface="Helvetica Neue"/>
        <a:cs typeface="Helvetica Neue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5D6B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"/>
        <a:ea typeface="Helvetica Neue"/>
        <a:cs typeface="Helvetica Neue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5D6B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2906</Words>
  <Application>Microsoft Macintosh PowerPoint</Application>
  <PresentationFormat>Custom</PresentationFormat>
  <Paragraphs>447</Paragraphs>
  <Slides>70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Calibri</vt:lpstr>
      <vt:lpstr>Helvetica</vt:lpstr>
      <vt:lpstr>Helvetica Neue</vt:lpstr>
      <vt:lpstr>Helvetica Neue Light</vt:lpstr>
      <vt:lpstr>Lucida Grande</vt:lpstr>
      <vt:lpstr>ＭＳ Ｐゴシック</vt:lpstr>
      <vt:lpstr>Times</vt:lpstr>
      <vt:lpstr>Wingdings</vt:lpstr>
      <vt:lpstr>Arial</vt:lpstr>
      <vt:lpstr>ModernPortfolio</vt:lpstr>
      <vt:lpstr>PowerPoint Presentation</vt:lpstr>
      <vt:lpstr>Chapter 3: roadmap</vt:lpstr>
      <vt:lpstr>A Computer Model</vt:lpstr>
      <vt:lpstr>OS Concepts</vt:lpstr>
      <vt:lpstr>OS Layered Design</vt:lpstr>
      <vt:lpstr>The kernel</vt:lpstr>
      <vt:lpstr>Input/Output</vt:lpstr>
      <vt:lpstr>System Calls</vt:lpstr>
      <vt:lpstr>Processes</vt:lpstr>
      <vt:lpstr>Process IDs</vt:lpstr>
      <vt:lpstr>File Systems</vt:lpstr>
      <vt:lpstr>File System Example</vt:lpstr>
      <vt:lpstr>File Permissions</vt:lpstr>
      <vt:lpstr>Memory Management</vt:lpstr>
      <vt:lpstr>Memory Organization</vt:lpstr>
      <vt:lpstr>Memory Layout</vt:lpstr>
      <vt:lpstr>Virtual Memory</vt:lpstr>
      <vt:lpstr>Page Faults</vt:lpstr>
      <vt:lpstr>Virtual machines</vt:lpstr>
      <vt:lpstr>Virtualization</vt:lpstr>
      <vt:lpstr>Principles of Secure OS Design</vt:lpstr>
      <vt:lpstr>Kernelized Design</vt:lpstr>
      <vt:lpstr>Reference Monitor</vt:lpstr>
      <vt:lpstr>Trusted Systems</vt:lpstr>
      <vt:lpstr>Trusted Computing Base (TCB)</vt:lpstr>
      <vt:lpstr>Other Trusted System Characteristics</vt:lpstr>
      <vt:lpstr>Chapter 3: roadmap</vt:lpstr>
      <vt:lpstr>The Boot Sequence</vt:lpstr>
      <vt:lpstr>BIOS Passwords</vt:lpstr>
      <vt:lpstr>Hibernation</vt:lpstr>
      <vt:lpstr>Event Logging</vt:lpstr>
      <vt:lpstr>Process Explorer</vt:lpstr>
      <vt:lpstr>Memory and Filesystem Security</vt:lpstr>
      <vt:lpstr>Password Security</vt:lpstr>
      <vt:lpstr>Password Salt</vt:lpstr>
      <vt:lpstr>How Password Salt Works</vt:lpstr>
      <vt:lpstr>Chapter 3: roadmap</vt:lpstr>
      <vt:lpstr>General Principles</vt:lpstr>
      <vt:lpstr>Discretionary Access Control (DAC) </vt:lpstr>
      <vt:lpstr>Closed vs. Open Policy </vt:lpstr>
      <vt:lpstr>Closed Policy with Negative Authorizations and Deny Priority </vt:lpstr>
      <vt:lpstr>Access Control Entries and Lists </vt:lpstr>
      <vt:lpstr>Linux vs. Windows </vt:lpstr>
      <vt:lpstr>Linux File Access Control </vt:lpstr>
      <vt:lpstr>Linux File System </vt:lpstr>
      <vt:lpstr>Unix Permissions </vt:lpstr>
      <vt:lpstr>Permissions Examples (Regular Files) </vt:lpstr>
      <vt:lpstr>Permissions for Directories </vt:lpstr>
      <vt:lpstr>Permissions Examples (Directories) </vt:lpstr>
      <vt:lpstr>Root</vt:lpstr>
      <vt:lpstr>Becoming Root</vt:lpstr>
      <vt:lpstr>Chapter 3: roadmap</vt:lpstr>
      <vt:lpstr>What is an Exploit?</vt:lpstr>
      <vt:lpstr>Buffer Overflow</vt:lpstr>
      <vt:lpstr>Buffer Overflow Attack</vt:lpstr>
      <vt:lpstr>Buffer Overflow Basics</vt:lpstr>
      <vt:lpstr>Basic Buffer Overflow Example</vt:lpstr>
      <vt:lpstr>Address Space</vt:lpstr>
      <vt:lpstr>Virtual Memory</vt:lpstr>
      <vt:lpstr>Unix Address Space</vt:lpstr>
      <vt:lpstr>Vulnerabilities and Attack method</vt:lpstr>
      <vt:lpstr>Buffer Overflow Attacks</vt:lpstr>
      <vt:lpstr>Buffer Overflow Attack in a Nutshell</vt:lpstr>
      <vt:lpstr>Buffer Overflow</vt:lpstr>
      <vt:lpstr>Buffer Overflow Mitigation</vt:lpstr>
      <vt:lpstr>Overflow Countermeasures</vt:lpstr>
      <vt:lpstr>Stack-based buffer overflow detection using a random canary</vt:lpstr>
      <vt:lpstr>Run-Time Defenses: Address Space Randomization</vt:lpstr>
      <vt:lpstr>Run-Time Defenses: Guard Pages</vt:lpstr>
      <vt:lpstr>Q&amp;A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50</cp:revision>
  <cp:lastPrinted>2014-08-18T20:57:57Z</cp:lastPrinted>
  <dcterms:modified xsi:type="dcterms:W3CDTF">2016-11-26T04:16:54Z</dcterms:modified>
</cp:coreProperties>
</file>